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74" r:id="rId3"/>
    <p:sldId id="273" r:id="rId4"/>
    <p:sldId id="280" r:id="rId5"/>
    <p:sldId id="261" r:id="rId6"/>
    <p:sldId id="262" r:id="rId7"/>
    <p:sldId id="260" r:id="rId8"/>
    <p:sldId id="257" r:id="rId9"/>
    <p:sldId id="259" r:id="rId10"/>
    <p:sldId id="263" r:id="rId11"/>
    <p:sldId id="264" r:id="rId12"/>
    <p:sldId id="265" r:id="rId13"/>
    <p:sldId id="270" r:id="rId14"/>
    <p:sldId id="269" r:id="rId15"/>
    <p:sldId id="271" r:id="rId16"/>
    <p:sldId id="266" r:id="rId17"/>
    <p:sldId id="267" r:id="rId18"/>
    <p:sldId id="272" r:id="rId19"/>
    <p:sldId id="279" r:id="rId20"/>
    <p:sldId id="275" r:id="rId21"/>
    <p:sldId id="277" r:id="rId22"/>
    <p:sldId id="276"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81" d="100"/>
          <a:sy n="81" d="100"/>
        </p:scale>
        <p:origin x="126" y="474"/>
      </p:cViewPr>
      <p:guideLst/>
    </p:cSldViewPr>
  </p:slideViewPr>
  <p:outlineViewPr>
    <p:cViewPr>
      <p:scale>
        <a:sx n="33" d="100"/>
        <a:sy n="33" d="100"/>
      </p:scale>
      <p:origin x="0" y="-145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33BF2-5125-4458-AC7F-E0B0A4E72126}" type="datetimeFigureOut">
              <a:rPr lang="en-US" smtClean="0"/>
              <a:t>12/19/2019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69F1C-0762-49B2-ACD8-1A5D7D4C238F}" type="slidenum">
              <a:rPr lang="en-US" smtClean="0"/>
              <a:t>‹#›</a:t>
            </a:fld>
            <a:endParaRPr lang="en-US"/>
          </a:p>
        </p:txBody>
      </p:sp>
    </p:spTree>
    <p:extLst>
      <p:ext uri="{BB962C8B-B14F-4D97-AF65-F5344CB8AC3E}">
        <p14:creationId xmlns:p14="http://schemas.microsoft.com/office/powerpoint/2010/main" val="3891136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uduser.gov/portal/datasets/cp.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ealthpolicy.ucla.edu/programs/health-disparities/elder-health/elder-index-data/Pages/elder-index-data.asp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mgov.net/uploadedFiles/Departments/HED/Housing_and_Redevelopment/Housing/Housing_Trust_Funds/1445-1453%2010th%20St%20-%20MERITS%20FOR%20LOAN%20APPLICATION%20APPROVAL%20(final).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antamonica.gov/housing-trust-fund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HUD Comprehensive Housing Affordability Strategy (“CHAS”) Date for Santa Monica City 2012-2016, available through</a:t>
            </a:r>
            <a:r>
              <a:rPr lang="en-US" baseline="0" dirty="0"/>
              <a:t> HUD query tool at </a:t>
            </a:r>
            <a:r>
              <a:rPr lang="en-US" dirty="0">
                <a:hlinkClick r:id="rId3"/>
              </a:rPr>
              <a:t>https://www.huduser.gov/portal/datasets/cp.html</a:t>
            </a:r>
            <a:endParaRPr lang="en-US" dirty="0"/>
          </a:p>
          <a:p>
            <a:endParaRPr lang="en-US" dirty="0"/>
          </a:p>
        </p:txBody>
      </p:sp>
      <p:sp>
        <p:nvSpPr>
          <p:cNvPr id="4" name="Slide Number Placeholder 3"/>
          <p:cNvSpPr>
            <a:spLocks noGrp="1"/>
          </p:cNvSpPr>
          <p:nvPr>
            <p:ph type="sldNum" sz="quarter" idx="10"/>
          </p:nvPr>
        </p:nvSpPr>
        <p:spPr/>
        <p:txBody>
          <a:bodyPr/>
          <a:lstStyle/>
          <a:p>
            <a:fld id="{05469F1C-0762-49B2-ACD8-1A5D7D4C238F}" type="slidenum">
              <a:rPr lang="en-US" smtClean="0"/>
              <a:t>7</a:t>
            </a:fld>
            <a:endParaRPr lang="en-US"/>
          </a:p>
        </p:txBody>
      </p:sp>
    </p:spTree>
    <p:extLst>
      <p:ext uri="{BB962C8B-B14F-4D97-AF65-F5344CB8AC3E}">
        <p14:creationId xmlns:p14="http://schemas.microsoft.com/office/powerpoint/2010/main" val="283777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This is Figure 1.21 found at page 27 of California Department of Housing and Community Development, </a:t>
            </a:r>
            <a:r>
              <a:rPr lang="en-US" u="sng" dirty="0"/>
              <a:t>California's Housing Future: Challenges and Opportunities Final Statewide Housing Assessment 2025</a:t>
            </a:r>
            <a:r>
              <a:rPr lang="en-US" u="none" dirty="0"/>
              <a:t> (Feb. 2018), available at hcd.ca.gov/policy-research/plans-reports/docs/SHA_Final_Combined.pdf</a:t>
            </a:r>
            <a:endParaRPr lang="en-US" u="sng" dirty="0"/>
          </a:p>
          <a:p>
            <a:endParaRPr lang="en-US" dirty="0"/>
          </a:p>
        </p:txBody>
      </p:sp>
      <p:sp>
        <p:nvSpPr>
          <p:cNvPr id="4" name="Slide Number Placeholder 3"/>
          <p:cNvSpPr>
            <a:spLocks noGrp="1"/>
          </p:cNvSpPr>
          <p:nvPr>
            <p:ph type="sldNum" sz="quarter" idx="10"/>
          </p:nvPr>
        </p:nvSpPr>
        <p:spPr/>
        <p:txBody>
          <a:bodyPr/>
          <a:lstStyle/>
          <a:p>
            <a:fld id="{05469F1C-0762-49B2-ACD8-1A5D7D4C238F}" type="slidenum">
              <a:rPr lang="en-US" smtClean="0"/>
              <a:t>8</a:t>
            </a:fld>
            <a:endParaRPr lang="en-US"/>
          </a:p>
        </p:txBody>
      </p:sp>
    </p:spTree>
    <p:extLst>
      <p:ext uri="{BB962C8B-B14F-4D97-AF65-F5344CB8AC3E}">
        <p14:creationId xmlns:p14="http://schemas.microsoft.com/office/powerpoint/2010/main" val="217212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This is Table 1.2 found at page 27 of California Department of Housing and Community Development, </a:t>
            </a:r>
            <a:r>
              <a:rPr lang="en-US" u="sng" dirty="0"/>
              <a:t>California's Housing Future: Challenges and Opportunities Final Statewide Housing Assessment 2025</a:t>
            </a:r>
            <a:r>
              <a:rPr lang="en-US" u="none" dirty="0"/>
              <a:t> (Feb. 2018), available at hcd.ca.gov/policy-research/plans-reports/docs/SHA_Final_Combined.pdf</a:t>
            </a:r>
            <a:endParaRPr lang="en-US" u="sng" dirty="0"/>
          </a:p>
          <a:p>
            <a:endParaRPr lang="en-US" dirty="0"/>
          </a:p>
        </p:txBody>
      </p:sp>
      <p:sp>
        <p:nvSpPr>
          <p:cNvPr id="4" name="Slide Number Placeholder 3"/>
          <p:cNvSpPr>
            <a:spLocks noGrp="1"/>
          </p:cNvSpPr>
          <p:nvPr>
            <p:ph type="sldNum" sz="quarter" idx="10"/>
          </p:nvPr>
        </p:nvSpPr>
        <p:spPr/>
        <p:txBody>
          <a:bodyPr/>
          <a:lstStyle/>
          <a:p>
            <a:fld id="{05469F1C-0762-49B2-ACD8-1A5D7D4C238F}" type="slidenum">
              <a:rPr lang="en-US" smtClean="0"/>
              <a:t>9</a:t>
            </a:fld>
            <a:endParaRPr lang="en-US"/>
          </a:p>
        </p:txBody>
      </p:sp>
    </p:spTree>
    <p:extLst>
      <p:ext uri="{BB962C8B-B14F-4D97-AF65-F5344CB8AC3E}">
        <p14:creationId xmlns:p14="http://schemas.microsoft.com/office/powerpoint/2010/main" val="3450377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The UCLA Elder Index Demographic and Cost of Living Dashboards for L.A. City, accessible at</a:t>
            </a:r>
            <a:r>
              <a:rPr lang="en-US" baseline="0" dirty="0"/>
              <a:t> </a:t>
            </a:r>
            <a:r>
              <a:rPr lang="en-US" dirty="0">
                <a:hlinkClick r:id="rId3"/>
              </a:rPr>
              <a:t>http://healthpolicy.ucla.edu/programs/health-disparities/elder-health/elder-index-data/Pages/elder-index-data.aspx</a:t>
            </a:r>
            <a:r>
              <a:rPr lang="en-US" dirty="0"/>
              <a:t> </a:t>
            </a:r>
          </a:p>
        </p:txBody>
      </p:sp>
      <p:sp>
        <p:nvSpPr>
          <p:cNvPr id="4" name="Slide Number Placeholder 3"/>
          <p:cNvSpPr>
            <a:spLocks noGrp="1"/>
          </p:cNvSpPr>
          <p:nvPr>
            <p:ph type="sldNum" sz="quarter" idx="10"/>
          </p:nvPr>
        </p:nvSpPr>
        <p:spPr/>
        <p:txBody>
          <a:bodyPr/>
          <a:lstStyle/>
          <a:p>
            <a:fld id="{05469F1C-0762-49B2-ACD8-1A5D7D4C238F}" type="slidenum">
              <a:rPr lang="en-US" smtClean="0"/>
              <a:t>10</a:t>
            </a:fld>
            <a:endParaRPr lang="en-US"/>
          </a:p>
        </p:txBody>
      </p:sp>
    </p:spTree>
    <p:extLst>
      <p:ext uri="{BB962C8B-B14F-4D97-AF65-F5344CB8AC3E}">
        <p14:creationId xmlns:p14="http://schemas.microsoft.com/office/powerpoint/2010/main" val="357774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Materials</a:t>
            </a:r>
            <a:r>
              <a:rPr lang="en-US" baseline="0" dirty="0"/>
              <a:t> under “City’s Decision on Loan Applications” for </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1445-1453 10th St"/>
              </a:rPr>
              <a:t>1445-1453 10th St</a:t>
            </a:r>
            <a:r>
              <a:rPr lang="en-US" sz="1200" b="0" i="0" u="none" strike="noStrike" kern="1200" dirty="0">
                <a:solidFill>
                  <a:schemeClr val="tx1"/>
                </a:solidFill>
                <a:effectLst/>
                <a:latin typeface="+mn-lt"/>
                <a:ea typeface="+mn-ea"/>
                <a:cs typeface="+mn-cs"/>
              </a:rPr>
              <a:t> and for</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1445-1453 10th St"/>
              </a:rPr>
              <a:t>1445-1453 10th St</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available at </a:t>
            </a:r>
            <a:r>
              <a:rPr lang="en-US" dirty="0">
                <a:hlinkClick r:id="rId4"/>
              </a:rPr>
              <a:t>https://www.santamonica.gov/housing-trust-funds</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5469F1C-0762-49B2-ACD8-1A5D7D4C238F}" type="slidenum">
              <a:rPr lang="en-US" smtClean="0"/>
              <a:t>11</a:t>
            </a:fld>
            <a:endParaRPr lang="en-US"/>
          </a:p>
        </p:txBody>
      </p:sp>
    </p:spTree>
    <p:extLst>
      <p:ext uri="{BB962C8B-B14F-4D97-AF65-F5344CB8AC3E}">
        <p14:creationId xmlns:p14="http://schemas.microsoft.com/office/powerpoint/2010/main" val="293198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12/19/2019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12/19/2019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2"/>
            <a:ext cx="10993549" cy="700304"/>
          </a:xfrm>
        </p:spPr>
        <p:txBody>
          <a:bodyPr>
            <a:normAutofit fontScale="90000"/>
          </a:bodyPr>
          <a:lstStyle/>
          <a:p>
            <a:pPr algn="ctr">
              <a:spcAft>
                <a:spcPts val="2400"/>
              </a:spcAft>
            </a:pPr>
            <a:r>
              <a:rPr lang="en-US" sz="5400" dirty="0"/>
              <a:t>“PRESERVING OUR DIVERSITY”</a:t>
            </a:r>
          </a:p>
        </p:txBody>
      </p:sp>
      <p:sp>
        <p:nvSpPr>
          <p:cNvPr id="3" name="Subtitle 2"/>
          <p:cNvSpPr>
            <a:spLocks noGrp="1"/>
          </p:cNvSpPr>
          <p:nvPr>
            <p:ph type="subTitle" idx="1"/>
          </p:nvPr>
        </p:nvSpPr>
        <p:spPr>
          <a:xfrm>
            <a:off x="581194" y="1720736"/>
            <a:ext cx="10993546" cy="1354973"/>
          </a:xfrm>
        </p:spPr>
        <p:txBody>
          <a:bodyPr>
            <a:normAutofit fontScale="85000" lnSpcReduction="10000"/>
          </a:bodyPr>
          <a:lstStyle/>
          <a:p>
            <a:pPr algn="ctr"/>
            <a:r>
              <a:rPr lang="en-US" sz="4400" dirty="0"/>
              <a:t>SANTA MONICA’S rent subsidy / BASIC INCOME PILOT PROGRAM FOR VERY LOW INCOME SENIORS </a:t>
            </a:r>
          </a:p>
          <a:p>
            <a:endParaRPr lang="en-US" dirty="0"/>
          </a:p>
        </p:txBody>
      </p:sp>
    </p:spTree>
    <p:extLst>
      <p:ext uri="{BB962C8B-B14F-4D97-AF65-F5344CB8AC3E}">
        <p14:creationId xmlns:p14="http://schemas.microsoft.com/office/powerpoint/2010/main" val="77537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Severely rent-burdened extremely low income seniors cannot meet their other basic needs</a:t>
            </a:r>
          </a:p>
        </p:txBody>
      </p:sp>
      <p:sp>
        <p:nvSpPr>
          <p:cNvPr id="3" name="Content Placeholder 2"/>
          <p:cNvSpPr>
            <a:spLocks noGrp="1"/>
          </p:cNvSpPr>
          <p:nvPr>
            <p:ph idx="1"/>
          </p:nvPr>
        </p:nvSpPr>
        <p:spPr>
          <a:xfrm>
            <a:off x="581192" y="1791731"/>
            <a:ext cx="11029615" cy="4670854"/>
          </a:xfrm>
        </p:spPr>
        <p:txBody>
          <a:bodyPr>
            <a:normAutofit/>
          </a:bodyPr>
          <a:lstStyle/>
          <a:p>
            <a:r>
              <a:rPr lang="en-US" sz="2400" dirty="0"/>
              <a:t>Per the UCLA Elder Index for 2015, the after-rent need for a single senior in L.A. City is $10,872 ($906 x 12), while 50% of the 2015 HUD / HCD </a:t>
            </a:r>
            <a:r>
              <a:rPr lang="en-US" sz="2400" b="1" dirty="0"/>
              <a:t>maximum</a:t>
            </a:r>
            <a:r>
              <a:rPr lang="en-US" sz="2400" dirty="0"/>
              <a:t> annual income for a one person Extremely Low Income household is just $8,975.</a:t>
            </a:r>
          </a:p>
          <a:p>
            <a:pPr lvl="1"/>
            <a:r>
              <a:rPr lang="en-US" sz="2200" dirty="0"/>
              <a:t>In 2015, 73.4% of all single senior households in L.A. City (65.8% in California) had less income than is required to meet their basic needs per the UCLA Elder Index.</a:t>
            </a:r>
          </a:p>
          <a:p>
            <a:r>
              <a:rPr lang="en-US" sz="2400" dirty="0"/>
              <a:t>Per the UCLA Elder Index for 2015, the after-rent need for a senior couple in L.A. City is </a:t>
            </a:r>
            <a:r>
              <a:rPr lang="en-US" sz="2400" dirty="0">
                <a:solidFill>
                  <a:schemeClr val="tx1"/>
                </a:solidFill>
              </a:rPr>
              <a:t>$17,844 ($1,487 x 12), while 50% of the 2015 HUD / HCD </a:t>
            </a:r>
            <a:r>
              <a:rPr lang="en-US" sz="2400" b="1" dirty="0">
                <a:solidFill>
                  <a:schemeClr val="tx1"/>
                </a:solidFill>
              </a:rPr>
              <a:t>maximum</a:t>
            </a:r>
            <a:r>
              <a:rPr lang="en-US" sz="2400" dirty="0">
                <a:solidFill>
                  <a:schemeClr val="tx1"/>
                </a:solidFill>
              </a:rPr>
              <a:t> annual income for a two person Extremely Low Income household is just </a:t>
            </a:r>
            <a:r>
              <a:rPr lang="en-US" sz="2400">
                <a:solidFill>
                  <a:schemeClr val="tx1"/>
                </a:solidFill>
              </a:rPr>
              <a:t>$10,250.</a:t>
            </a:r>
            <a:endParaRPr lang="en-US" sz="2400" dirty="0">
              <a:solidFill>
                <a:schemeClr val="tx1"/>
              </a:solidFill>
            </a:endParaRPr>
          </a:p>
          <a:p>
            <a:pPr lvl="1"/>
            <a:r>
              <a:rPr lang="en-US" sz="2200" dirty="0"/>
              <a:t>In 2015, 68.7% of all senior couples in L.A. City (55.3% in California) had less income than is required to meet their basic needs per the UCLA Elder Index.</a:t>
            </a:r>
          </a:p>
        </p:txBody>
      </p:sp>
    </p:spTree>
    <p:extLst>
      <p:ext uri="{BB962C8B-B14F-4D97-AF65-F5344CB8AC3E}">
        <p14:creationId xmlns:p14="http://schemas.microsoft.com/office/powerpoint/2010/main" val="4075125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It is very expensive to Build affordable senior housing</a:t>
            </a:r>
          </a:p>
        </p:txBody>
      </p:sp>
      <p:sp>
        <p:nvSpPr>
          <p:cNvPr id="3" name="Content Placeholder 2"/>
          <p:cNvSpPr>
            <a:spLocks noGrp="1"/>
          </p:cNvSpPr>
          <p:nvPr>
            <p:ph idx="1"/>
          </p:nvPr>
        </p:nvSpPr>
        <p:spPr/>
        <p:txBody>
          <a:bodyPr>
            <a:noAutofit/>
          </a:bodyPr>
          <a:lstStyle/>
          <a:p>
            <a:pPr>
              <a:spcAft>
                <a:spcPts val="1200"/>
              </a:spcAft>
            </a:pPr>
            <a:r>
              <a:rPr lang="en-US" sz="2400" dirty="0"/>
              <a:t>During the past </a:t>
            </a:r>
            <a:r>
              <a:rPr lang="en-US" sz="2400" dirty="0">
                <a:solidFill>
                  <a:schemeClr val="tx1"/>
                </a:solidFill>
              </a:rPr>
              <a:t>24</a:t>
            </a:r>
            <a:r>
              <a:rPr lang="en-US" sz="2400" dirty="0"/>
              <a:t> months, Santa Monica approved two non-profit affordable senior housing projects to be funded by a combination of City housing trust funds and 9% Low Income Housing Tax Credits (“LIHTC”).</a:t>
            </a:r>
          </a:p>
          <a:p>
            <a:r>
              <a:rPr lang="en-US" sz="2400" dirty="0"/>
              <a:t>The projected average cost to construct the 79 single-bedroom units in the two projects is ~$611,000 per unit.</a:t>
            </a:r>
          </a:p>
          <a:p>
            <a:pPr lvl="1"/>
            <a:r>
              <a:rPr lang="en-US" sz="2200" dirty="0"/>
              <a:t>The average per unit cost to the City’s housing trust funds is ~$273,000</a:t>
            </a:r>
          </a:p>
          <a:p>
            <a:pPr lvl="1"/>
            <a:r>
              <a:rPr lang="en-US" sz="2200" dirty="0"/>
              <a:t>The average per unit cost to the State-administered LIHTC Program is ~$339,000</a:t>
            </a:r>
          </a:p>
          <a:p>
            <a:r>
              <a:rPr lang="en-US" sz="2400" dirty="0"/>
              <a:t>Some extremely-low income seniors would need further subsidies to meet the UCLA Elder Index even if they obtained one of these new affordable senior units. </a:t>
            </a:r>
          </a:p>
        </p:txBody>
      </p:sp>
    </p:spTree>
    <p:extLst>
      <p:ext uri="{BB962C8B-B14F-4D97-AF65-F5344CB8AC3E}">
        <p14:creationId xmlns:p14="http://schemas.microsoft.com/office/powerpoint/2010/main" val="921638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 designed, the preserve our diversity pilot program is more timely, </a:t>
            </a:r>
            <a:r>
              <a:rPr lang="en-US" dirty="0" err="1"/>
              <a:t>moRE</a:t>
            </a:r>
            <a:r>
              <a:rPr lang="en-US" dirty="0"/>
              <a:t> cost-effective, and more humane</a:t>
            </a:r>
          </a:p>
        </p:txBody>
      </p:sp>
      <p:sp>
        <p:nvSpPr>
          <p:cNvPr id="3" name="Content Placeholder 2"/>
          <p:cNvSpPr>
            <a:spLocks noGrp="1"/>
          </p:cNvSpPr>
          <p:nvPr>
            <p:ph idx="1"/>
          </p:nvPr>
        </p:nvSpPr>
        <p:spPr>
          <a:xfrm>
            <a:off x="581192" y="2180496"/>
            <a:ext cx="11029615" cy="4257374"/>
          </a:xfrm>
        </p:spPr>
        <p:txBody>
          <a:bodyPr>
            <a:normAutofit lnSpcReduction="10000"/>
          </a:bodyPr>
          <a:lstStyle/>
          <a:p>
            <a:r>
              <a:rPr lang="en-US" sz="2400" dirty="0"/>
              <a:t>The monthly POD II subsidy for each participating household will be set at the amount necessary for that household to have enough after-rent income to meet its other needs pursuant to a modified UCLA Elder Index. </a:t>
            </a:r>
            <a:r>
              <a:rPr lang="en-US" dirty="0"/>
              <a:t> </a:t>
            </a:r>
          </a:p>
          <a:p>
            <a:pPr lvl="1"/>
            <a:r>
              <a:rPr lang="en-US" sz="2200" dirty="0"/>
              <a:t>Monthly POD II subsidy = modified UCLA Elder Index – (monthly household income – monthly rent).</a:t>
            </a:r>
          </a:p>
          <a:p>
            <a:pPr lvl="1"/>
            <a:r>
              <a:rPr lang="en-US" sz="2200" dirty="0"/>
              <a:t>The modified UCLA Elder Index (1) includes all items from the UCLA Elder Index </a:t>
            </a:r>
            <a:r>
              <a:rPr lang="en-US" sz="2200" i="1" dirty="0"/>
              <a:t>other than </a:t>
            </a:r>
            <a:r>
              <a:rPr lang="en-US" sz="2200" dirty="0"/>
              <a:t>“rent”, (2) reduces the “transportation” allowance to an amount equal to the cost of a monthly bus pass, and (3) adds in the utilities allowance used by Santa Monica’s Section 8 program.</a:t>
            </a:r>
          </a:p>
          <a:p>
            <a:pPr lvl="2"/>
            <a:r>
              <a:rPr lang="en-US" sz="2000" dirty="0"/>
              <a:t>Given limited funding, the City’s low-cost dial-a-ride program through Lyft, widely available City bus service, and the City’s commitment to sustainability, Santa Monica chose not to subsidize the cost of maintaining a car (part of the original UCLA Elder Index’s “transportation” component). </a:t>
            </a:r>
          </a:p>
          <a:p>
            <a:pPr marL="630000" lvl="2" indent="0">
              <a:buNone/>
            </a:pPr>
            <a:endParaRPr lang="en-US" dirty="0"/>
          </a:p>
        </p:txBody>
      </p:sp>
    </p:spTree>
    <p:extLst>
      <p:ext uri="{BB962C8B-B14F-4D97-AF65-F5344CB8AC3E}">
        <p14:creationId xmlns:p14="http://schemas.microsoft.com/office/powerpoint/2010/main" val="3454268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 designed, the preserve our diversity pilot program is more timely, </a:t>
            </a:r>
            <a:r>
              <a:rPr lang="en-US" dirty="0" err="1"/>
              <a:t>moRE</a:t>
            </a:r>
            <a:r>
              <a:rPr lang="en-US" dirty="0"/>
              <a:t> cost-effective, and more humane</a:t>
            </a:r>
          </a:p>
        </p:txBody>
      </p:sp>
      <p:graphicFrame>
        <p:nvGraphicFramePr>
          <p:cNvPr id="8" name="Table 7">
            <a:extLst>
              <a:ext uri="{FF2B5EF4-FFF2-40B4-BE49-F238E27FC236}">
                <a16:creationId xmlns:a16="http://schemas.microsoft.com/office/drawing/2014/main" id="{03E597A0-E289-4047-9860-1513AA98BF35}"/>
              </a:ext>
            </a:extLst>
          </p:cNvPr>
          <p:cNvGraphicFramePr>
            <a:graphicFrameLocks noGrp="1"/>
          </p:cNvGraphicFramePr>
          <p:nvPr>
            <p:extLst>
              <p:ext uri="{D42A27DB-BD31-4B8C-83A1-F6EECF244321}">
                <p14:modId xmlns:p14="http://schemas.microsoft.com/office/powerpoint/2010/main" val="452576931"/>
              </p:ext>
            </p:extLst>
          </p:nvPr>
        </p:nvGraphicFramePr>
        <p:xfrm>
          <a:off x="2459552" y="2243435"/>
          <a:ext cx="6913562" cy="3545706"/>
        </p:xfrm>
        <a:graphic>
          <a:graphicData uri="http://schemas.openxmlformats.org/drawingml/2006/table">
            <a:tbl>
              <a:tblPr firstRow="1"/>
              <a:tblGrid>
                <a:gridCol w="3748530">
                  <a:extLst>
                    <a:ext uri="{9D8B030D-6E8A-4147-A177-3AD203B41FA5}">
                      <a16:colId xmlns:a16="http://schemas.microsoft.com/office/drawing/2014/main" val="372825257"/>
                    </a:ext>
                  </a:extLst>
                </a:gridCol>
                <a:gridCol w="1582516">
                  <a:extLst>
                    <a:ext uri="{9D8B030D-6E8A-4147-A177-3AD203B41FA5}">
                      <a16:colId xmlns:a16="http://schemas.microsoft.com/office/drawing/2014/main" val="378897612"/>
                    </a:ext>
                  </a:extLst>
                </a:gridCol>
                <a:gridCol w="1582516">
                  <a:extLst>
                    <a:ext uri="{9D8B030D-6E8A-4147-A177-3AD203B41FA5}">
                      <a16:colId xmlns:a16="http://schemas.microsoft.com/office/drawing/2014/main" val="830390266"/>
                    </a:ext>
                  </a:extLst>
                </a:gridCol>
              </a:tblGrid>
              <a:tr h="388996">
                <a:tc gridSpan="3">
                  <a:txBody>
                    <a:bodyPr/>
                    <a:lstStyle/>
                    <a:p>
                      <a:pPr algn="ctr" fontAlgn="b"/>
                      <a:r>
                        <a:rPr lang="en-US" sz="2200" b="1" i="0" u="none" strike="noStrike" dirty="0">
                          <a:solidFill>
                            <a:srgbClr val="000000"/>
                          </a:solidFill>
                          <a:effectLst/>
                          <a:latin typeface="Arial Narrow" panose="020B0606020202030204" pitchFamily="34" charset="0"/>
                        </a:rPr>
                        <a:t>POD PILOT 2 AFTER-RENT BASIC NEEDS BUDGET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8942794"/>
                  </a:ext>
                </a:extLst>
              </a:tr>
              <a:tr h="347123">
                <a:tc rowSpan="2">
                  <a:txBody>
                    <a:bodyPr/>
                    <a:lstStyle/>
                    <a:p>
                      <a:pPr algn="ctr" fontAlgn="ctr"/>
                      <a:r>
                        <a:rPr lang="en-US" sz="2200" b="1" i="0" u="none" strike="noStrike">
                          <a:solidFill>
                            <a:srgbClr val="000000"/>
                          </a:solidFill>
                          <a:effectLst/>
                          <a:latin typeface="Arial Narrow" panose="020B0606020202030204" pitchFamily="34" charset="0"/>
                        </a:rPr>
                        <a:t>Expense</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gridSpan="2">
                  <a:txBody>
                    <a:bodyPr/>
                    <a:lstStyle/>
                    <a:p>
                      <a:pPr algn="ctr" fontAlgn="b"/>
                      <a:r>
                        <a:rPr lang="en-US" sz="2200" b="1" i="0" u="none" strike="noStrike" dirty="0">
                          <a:solidFill>
                            <a:srgbClr val="000000"/>
                          </a:solidFill>
                          <a:effectLst/>
                          <a:latin typeface="Arial Narrow" panose="020B0606020202030204" pitchFamily="34" charset="0"/>
                        </a:rPr>
                        <a:t>PILOT 2</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extLst>
                  <a:ext uri="{0D108BD9-81ED-4DB2-BD59-A6C34878D82A}">
                    <a16:rowId xmlns:a16="http://schemas.microsoft.com/office/drawing/2014/main" val="2440540508"/>
                  </a:ext>
                </a:extLst>
              </a:tr>
              <a:tr h="383561">
                <a:tc vMerge="1">
                  <a:txBody>
                    <a:bodyPr/>
                    <a:lstStyle/>
                    <a:p>
                      <a:endParaRPr lang="en-US"/>
                    </a:p>
                  </a:txBody>
                  <a:tcPr/>
                </a:tc>
                <a:tc>
                  <a:txBody>
                    <a:bodyPr/>
                    <a:lstStyle/>
                    <a:p>
                      <a:pPr algn="ctr" fontAlgn="b"/>
                      <a:r>
                        <a:rPr lang="en-US" sz="2200" b="1" i="0" u="none" strike="noStrike">
                          <a:solidFill>
                            <a:srgbClr val="000000"/>
                          </a:solidFill>
                          <a:effectLst/>
                          <a:latin typeface="Arial Narrow" panose="020B0606020202030204" pitchFamily="34" charset="0"/>
                        </a:rPr>
                        <a:t>1-person HH</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2200" b="1" i="0" u="none" strike="noStrike">
                          <a:solidFill>
                            <a:srgbClr val="000000"/>
                          </a:solidFill>
                          <a:effectLst/>
                          <a:latin typeface="Arial Narrow" panose="020B0606020202030204" pitchFamily="34" charset="0"/>
                        </a:rPr>
                        <a:t>2-person HH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950847776"/>
                  </a:ext>
                </a:extLst>
              </a:tr>
              <a:tr h="347123">
                <a:tc>
                  <a:txBody>
                    <a:bodyPr/>
                    <a:lstStyle/>
                    <a:p>
                      <a:pPr algn="l" fontAlgn="b"/>
                      <a:r>
                        <a:rPr lang="en-US" sz="2200" b="0" i="0" u="none" strike="noStrike">
                          <a:solidFill>
                            <a:srgbClr val="000000"/>
                          </a:solidFill>
                          <a:effectLst/>
                          <a:latin typeface="Arial Narrow" panose="020B0606020202030204" pitchFamily="34" charset="0"/>
                        </a:rPr>
                        <a:t>Food</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$269</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751603"/>
                  </a:ext>
                </a:extLst>
              </a:tr>
              <a:tr h="347123">
                <a:tc>
                  <a:txBody>
                    <a:bodyPr/>
                    <a:lstStyle/>
                    <a:p>
                      <a:pPr algn="l" fontAlgn="b"/>
                      <a:r>
                        <a:rPr lang="en-US" sz="2200" b="0" i="0" u="none" strike="noStrike">
                          <a:solidFill>
                            <a:srgbClr val="000000"/>
                          </a:solidFill>
                          <a:effectLst/>
                          <a:latin typeface="Arial Narrow" panose="020B0606020202030204" pitchFamily="34" charset="0"/>
                        </a:rPr>
                        <a:t>Healthcare</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$162</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913510"/>
                  </a:ext>
                </a:extLst>
              </a:tr>
              <a:tr h="347123">
                <a:tc>
                  <a:txBody>
                    <a:bodyPr/>
                    <a:lstStyle/>
                    <a:p>
                      <a:pPr algn="l" fontAlgn="b"/>
                      <a:r>
                        <a:rPr lang="en-US" sz="2200" b="0" i="0" u="none" strike="noStrike" dirty="0">
                          <a:solidFill>
                            <a:srgbClr val="000000"/>
                          </a:solidFill>
                          <a:effectLst/>
                          <a:latin typeface="Arial Narrow" panose="020B0606020202030204" pitchFamily="34" charset="0"/>
                        </a:rPr>
                        <a:t>Transportation</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$52</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5767521"/>
                  </a:ext>
                </a:extLst>
              </a:tr>
              <a:tr h="347123">
                <a:tc>
                  <a:txBody>
                    <a:bodyPr/>
                    <a:lstStyle/>
                    <a:p>
                      <a:pPr algn="l" fontAlgn="b"/>
                      <a:r>
                        <a:rPr lang="en-US" sz="2200" b="0" i="0" u="none" strike="noStrike">
                          <a:solidFill>
                            <a:srgbClr val="000000"/>
                          </a:solidFill>
                          <a:effectLst/>
                          <a:latin typeface="Arial Narrow" panose="020B0606020202030204" pitchFamily="34" charset="0"/>
                        </a:rPr>
                        <a:t>Utilities</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$44</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628139"/>
                  </a:ext>
                </a:extLst>
              </a:tr>
              <a:tr h="347123">
                <a:tc>
                  <a:txBody>
                    <a:bodyPr/>
                    <a:lstStyle/>
                    <a:p>
                      <a:pPr algn="l" fontAlgn="b"/>
                      <a:r>
                        <a:rPr lang="en-US" sz="2200" b="0" i="0" u="none" strike="noStrike">
                          <a:solidFill>
                            <a:srgbClr val="000000"/>
                          </a:solidFill>
                          <a:effectLst/>
                          <a:latin typeface="Arial Narrow" panose="020B0606020202030204" pitchFamily="34" charset="0"/>
                        </a:rPr>
                        <a:t>Miscellaneous</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$220</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200" b="0" i="0" u="none" strike="noStrike">
                          <a:solidFill>
                            <a:srgbClr val="000000"/>
                          </a:solidFill>
                          <a:effectLst/>
                          <a:latin typeface="Arial Narrow" panose="020B0606020202030204" pitchFamily="34" charset="0"/>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1261861"/>
                  </a:ext>
                </a:extLst>
              </a:tr>
              <a:tr h="690411">
                <a:tc>
                  <a:txBody>
                    <a:bodyPr/>
                    <a:lstStyle/>
                    <a:p>
                      <a:pPr algn="l" fontAlgn="b"/>
                      <a:r>
                        <a:rPr lang="en-US" sz="2200" b="1" i="0" u="none" strike="noStrike" dirty="0">
                          <a:solidFill>
                            <a:srgbClr val="000000"/>
                          </a:solidFill>
                          <a:effectLst/>
                          <a:latin typeface="Arial Narrow" panose="020B0606020202030204" pitchFamily="34" charset="0"/>
                        </a:rPr>
                        <a:t>Total Monthly POD After-Rent Basic Needs Budget</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2200" b="0" i="0" u="none" strike="noStrike">
                          <a:solidFill>
                            <a:srgbClr val="000000"/>
                          </a:solidFill>
                          <a:effectLst/>
                          <a:latin typeface="Arial Narrow" panose="020B0606020202030204" pitchFamily="34" charset="0"/>
                        </a:rPr>
                        <a:t>$747</a:t>
                      </a:r>
                    </a:p>
                  </a:txBody>
                  <a:tcPr marL="9525" marR="9525" marT="9525"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2200" b="0" i="0" u="none" strike="noStrike" dirty="0">
                          <a:solidFill>
                            <a:srgbClr val="000000"/>
                          </a:solidFill>
                          <a:effectLst/>
                          <a:latin typeface="Arial Narrow" panose="020B0606020202030204" pitchFamily="34" charset="0"/>
                        </a:rPr>
                        <a:t>$1,306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821930237"/>
                  </a:ext>
                </a:extLst>
              </a:tr>
            </a:tbl>
          </a:graphicData>
        </a:graphic>
      </p:graphicFrame>
    </p:spTree>
    <p:extLst>
      <p:ext uri="{BB962C8B-B14F-4D97-AF65-F5344CB8AC3E}">
        <p14:creationId xmlns:p14="http://schemas.microsoft.com/office/powerpoint/2010/main" val="192116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 designed, the preserve our diversity pilot program is more timely, more cost-effective, and more humane</a:t>
            </a:r>
          </a:p>
        </p:txBody>
      </p:sp>
      <p:sp>
        <p:nvSpPr>
          <p:cNvPr id="3" name="Content Placeholder 2"/>
          <p:cNvSpPr>
            <a:spLocks noGrp="1"/>
          </p:cNvSpPr>
          <p:nvPr>
            <p:ph idx="1"/>
          </p:nvPr>
        </p:nvSpPr>
        <p:spPr>
          <a:xfrm>
            <a:off x="581192" y="1715956"/>
            <a:ext cx="11029615" cy="5006120"/>
          </a:xfrm>
        </p:spPr>
        <p:txBody>
          <a:bodyPr>
            <a:normAutofit/>
          </a:bodyPr>
          <a:lstStyle/>
          <a:p>
            <a:r>
              <a:rPr lang="en-US" sz="2400" dirty="0"/>
              <a:t>This basic income approach to determining the POD II rent subsidy avoids both the inefficient over-subsidization of some households, and the ineffective under-subsidization of other households, that occurs in programs (like Section 8) that set the rent subsidy at whatever amount is necessary to reduce the household’s rent burden to 30% of income.</a:t>
            </a:r>
          </a:p>
          <a:p>
            <a:pPr lvl="1"/>
            <a:r>
              <a:rPr lang="en-US" sz="2200" u="sng" dirty="0"/>
              <a:t>Example 1</a:t>
            </a:r>
            <a:r>
              <a:rPr lang="en-US" sz="2200" dirty="0"/>
              <a:t>:  A single senior has $1,400 per month in income ($16,800 per year), and pays $800 per month in rent.  </a:t>
            </a:r>
          </a:p>
          <a:p>
            <a:pPr lvl="2"/>
            <a:r>
              <a:rPr lang="en-US" sz="2200" dirty="0"/>
              <a:t>Under POD II, this household will receive a subsidy of $147 per month, the amount necessary for it to have $747 in after rent income (the modified UCLA Elder Index).</a:t>
            </a:r>
          </a:p>
          <a:p>
            <a:pPr lvl="2"/>
            <a:r>
              <a:rPr lang="en-US" sz="2200" dirty="0"/>
              <a:t>A 30% rent burden program (like Section 8) would provide this household with a subsidy of $380 per month, $233 per month more than is necessary to meet its basic needs under the modified UCLA Elder Index.</a:t>
            </a:r>
          </a:p>
        </p:txBody>
      </p:sp>
    </p:spTree>
    <p:extLst>
      <p:ext uri="{BB962C8B-B14F-4D97-AF65-F5344CB8AC3E}">
        <p14:creationId xmlns:p14="http://schemas.microsoft.com/office/powerpoint/2010/main" val="2712315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 designed, the preserve our diversity pilot program is more timely, more cost-effective, and more humane</a:t>
            </a:r>
          </a:p>
        </p:txBody>
      </p:sp>
      <p:sp>
        <p:nvSpPr>
          <p:cNvPr id="3" name="Content Placeholder 2"/>
          <p:cNvSpPr>
            <a:spLocks noGrp="1"/>
          </p:cNvSpPr>
          <p:nvPr>
            <p:ph idx="1"/>
          </p:nvPr>
        </p:nvSpPr>
        <p:spPr>
          <a:xfrm>
            <a:off x="581192" y="1715956"/>
            <a:ext cx="11029615" cy="5006120"/>
          </a:xfrm>
        </p:spPr>
        <p:txBody>
          <a:bodyPr>
            <a:normAutofit/>
          </a:bodyPr>
          <a:lstStyle/>
          <a:p>
            <a:pPr lvl="1"/>
            <a:r>
              <a:rPr lang="en-US" sz="2200" u="sng" dirty="0"/>
              <a:t>Example 2</a:t>
            </a:r>
            <a:r>
              <a:rPr lang="en-US" sz="2200" dirty="0"/>
              <a:t>:  A single senior has $932 per month in federal and state SSI income (~$11,200 per year), and pays $650 per month in rent.  </a:t>
            </a:r>
          </a:p>
          <a:p>
            <a:pPr lvl="2"/>
            <a:r>
              <a:rPr lang="en-US" sz="2200" dirty="0"/>
              <a:t>Under POD II, this household will receive a subsidy of $465 per month, the amount necessary for it to have $747 in after rent income (the modified UCLA Elder Index).</a:t>
            </a:r>
          </a:p>
          <a:p>
            <a:pPr lvl="2"/>
            <a:r>
              <a:rPr lang="en-US" sz="2200" dirty="0"/>
              <a:t>A 30% rent burden program (like Section 8) would provide this household with a subsidy of $370 per month, $95 per month less than is necessary to meet its basic needs under the modified UCLA Elder Index.</a:t>
            </a:r>
          </a:p>
        </p:txBody>
      </p:sp>
    </p:spTree>
    <p:extLst>
      <p:ext uri="{BB962C8B-B14F-4D97-AF65-F5344CB8AC3E}">
        <p14:creationId xmlns:p14="http://schemas.microsoft.com/office/powerpoint/2010/main" val="3619315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 designed, the preserve our diversity pilot program is more timely, more cost-effective, and more humane</a:t>
            </a:r>
          </a:p>
        </p:txBody>
      </p:sp>
      <p:sp>
        <p:nvSpPr>
          <p:cNvPr id="3" name="Content Placeholder 2"/>
          <p:cNvSpPr>
            <a:spLocks noGrp="1"/>
          </p:cNvSpPr>
          <p:nvPr>
            <p:ph idx="1"/>
          </p:nvPr>
        </p:nvSpPr>
        <p:spPr/>
        <p:txBody>
          <a:bodyPr/>
          <a:lstStyle/>
          <a:p>
            <a:r>
              <a:rPr lang="en-US" sz="2400" dirty="0"/>
              <a:t>Eligible seniors must have lived in their current rent-controlled home since January 1, 2000.</a:t>
            </a:r>
          </a:p>
          <a:p>
            <a:pPr lvl="1"/>
            <a:r>
              <a:rPr lang="en-US" sz="2200" dirty="0"/>
              <a:t>Long-term rent control units have much lower rents, thereby materially reducing the size of the subsidies required to provide the households in such units with $747 per month in after-rent income (the modified UCLA Elder Index).</a:t>
            </a:r>
          </a:p>
          <a:p>
            <a:pPr lvl="1"/>
            <a:r>
              <a:rPr lang="en-US" sz="2200" dirty="0"/>
              <a:t>Long-term senior households have deeper roots in their local community and a deeper history with their current home.</a:t>
            </a:r>
          </a:p>
          <a:p>
            <a:pPr lvl="1"/>
            <a:r>
              <a:rPr lang="en-US" sz="2200" dirty="0"/>
              <a:t>Affordable housing units excluded to maximize number of low-income households in Santa Monica with existing resources.</a:t>
            </a:r>
          </a:p>
        </p:txBody>
      </p:sp>
    </p:spTree>
    <p:extLst>
      <p:ext uri="{BB962C8B-B14F-4D97-AF65-F5344CB8AC3E}">
        <p14:creationId xmlns:p14="http://schemas.microsoft.com/office/powerpoint/2010/main" val="788662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 designed, the preserve our diversity pilot program is more timely, more cost-effective, and more humane</a:t>
            </a:r>
          </a:p>
        </p:txBody>
      </p:sp>
      <p:sp>
        <p:nvSpPr>
          <p:cNvPr id="3" name="Content Placeholder 2"/>
          <p:cNvSpPr>
            <a:spLocks noGrp="1"/>
          </p:cNvSpPr>
          <p:nvPr>
            <p:ph idx="1"/>
          </p:nvPr>
        </p:nvSpPr>
        <p:spPr>
          <a:xfrm>
            <a:off x="581193" y="1980131"/>
            <a:ext cx="11029615" cy="3161914"/>
          </a:xfrm>
        </p:spPr>
        <p:txBody>
          <a:bodyPr/>
          <a:lstStyle/>
          <a:p>
            <a:r>
              <a:rPr lang="en-US" sz="2400" dirty="0"/>
              <a:t>POD II applies the triage principle to determine eligibility and maximum subsidies.</a:t>
            </a:r>
          </a:p>
          <a:p>
            <a:r>
              <a:rPr lang="en-US" sz="2400" dirty="0"/>
              <a:t>This should assure that the POD II subsidy budget of $2 million per year will assist at a minimum some 434 single seniors or 248 couples (496 seniors) to reach the modified UCLA Elder Index after-rent income figures.</a:t>
            </a:r>
          </a:p>
          <a:p>
            <a:r>
              <a:rPr lang="en-US" sz="2400" dirty="0"/>
              <a:t>Seniors requiring deeper subsidies can be prioritized for Section 8 vouchers</a:t>
            </a:r>
          </a:p>
          <a:p>
            <a:endParaRPr lang="en-US" dirty="0"/>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56763154"/>
              </p:ext>
            </p:extLst>
          </p:nvPr>
        </p:nvGraphicFramePr>
        <p:xfrm>
          <a:off x="1248032" y="4123115"/>
          <a:ext cx="9608390" cy="2422457"/>
        </p:xfrm>
        <a:graphic>
          <a:graphicData uri="http://schemas.openxmlformats.org/drawingml/2006/table">
            <a:tbl>
              <a:tblPr firstRow="1" firstCol="1" bandRow="1">
                <a:tableStyleId>{5C22544A-7EE6-4342-B048-85BDC9FD1C3A}</a:tableStyleId>
              </a:tblPr>
              <a:tblGrid>
                <a:gridCol w="1128639">
                  <a:extLst>
                    <a:ext uri="{9D8B030D-6E8A-4147-A177-3AD203B41FA5}">
                      <a16:colId xmlns:a16="http://schemas.microsoft.com/office/drawing/2014/main" val="37908998"/>
                    </a:ext>
                  </a:extLst>
                </a:gridCol>
                <a:gridCol w="1027901">
                  <a:extLst>
                    <a:ext uri="{9D8B030D-6E8A-4147-A177-3AD203B41FA5}">
                      <a16:colId xmlns:a16="http://schemas.microsoft.com/office/drawing/2014/main" val="387828010"/>
                    </a:ext>
                  </a:extLst>
                </a:gridCol>
                <a:gridCol w="1292947">
                  <a:extLst>
                    <a:ext uri="{9D8B030D-6E8A-4147-A177-3AD203B41FA5}">
                      <a16:colId xmlns:a16="http://schemas.microsoft.com/office/drawing/2014/main" val="1605261571"/>
                    </a:ext>
                  </a:extLst>
                </a:gridCol>
                <a:gridCol w="1292947">
                  <a:extLst>
                    <a:ext uri="{9D8B030D-6E8A-4147-A177-3AD203B41FA5}">
                      <a16:colId xmlns:a16="http://schemas.microsoft.com/office/drawing/2014/main" val="498946417"/>
                    </a:ext>
                  </a:extLst>
                </a:gridCol>
                <a:gridCol w="1140375">
                  <a:extLst>
                    <a:ext uri="{9D8B030D-6E8A-4147-A177-3AD203B41FA5}">
                      <a16:colId xmlns:a16="http://schemas.microsoft.com/office/drawing/2014/main" val="246713902"/>
                    </a:ext>
                  </a:extLst>
                </a:gridCol>
                <a:gridCol w="1446496">
                  <a:extLst>
                    <a:ext uri="{9D8B030D-6E8A-4147-A177-3AD203B41FA5}">
                      <a16:colId xmlns:a16="http://schemas.microsoft.com/office/drawing/2014/main" val="4070677357"/>
                    </a:ext>
                  </a:extLst>
                </a:gridCol>
                <a:gridCol w="1446496">
                  <a:extLst>
                    <a:ext uri="{9D8B030D-6E8A-4147-A177-3AD203B41FA5}">
                      <a16:colId xmlns:a16="http://schemas.microsoft.com/office/drawing/2014/main" val="2701062263"/>
                    </a:ext>
                  </a:extLst>
                </a:gridCol>
                <a:gridCol w="832589">
                  <a:extLst>
                    <a:ext uri="{9D8B030D-6E8A-4147-A177-3AD203B41FA5}">
                      <a16:colId xmlns:a16="http://schemas.microsoft.com/office/drawing/2014/main" val="503922594"/>
                    </a:ext>
                  </a:extLst>
                </a:gridCol>
              </a:tblGrid>
              <a:tr h="573576">
                <a:tc gridSpan="8">
                  <a:txBody>
                    <a:bodyPr/>
                    <a:lstStyle/>
                    <a:p>
                      <a:pPr marL="0" marR="0" algn="ctr">
                        <a:lnSpc>
                          <a:spcPct val="107000"/>
                        </a:lnSpc>
                        <a:spcBef>
                          <a:spcPts val="0"/>
                        </a:spcBef>
                        <a:spcAft>
                          <a:spcPts val="0"/>
                        </a:spcAft>
                      </a:pPr>
                      <a:r>
                        <a:rPr lang="en-US" sz="1100" dirty="0">
                          <a:effectLst/>
                        </a:rPr>
                        <a:t>Proposed Pilot 2 Cash-Based Assistance Distribution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3181673"/>
                  </a:ext>
                </a:extLst>
              </a:tr>
              <a:tr h="305037">
                <a:tc rowSpan="2">
                  <a:txBody>
                    <a:bodyPr/>
                    <a:lstStyle/>
                    <a:p>
                      <a:pPr marL="0" marR="0" algn="ctr">
                        <a:lnSpc>
                          <a:spcPct val="107000"/>
                        </a:lnSpc>
                        <a:spcBef>
                          <a:spcPts val="0"/>
                        </a:spcBef>
                        <a:spcAft>
                          <a:spcPts val="0"/>
                        </a:spcAft>
                      </a:pPr>
                      <a:r>
                        <a:rPr lang="en-US" sz="1100">
                          <a:effectLst/>
                        </a:rPr>
                        <a:t>Group</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rowSpan="2">
                  <a:txBody>
                    <a:bodyPr/>
                    <a:lstStyle/>
                    <a:p>
                      <a:pPr marL="0" marR="0" algn="ctr">
                        <a:lnSpc>
                          <a:spcPct val="107000"/>
                        </a:lnSpc>
                        <a:spcBef>
                          <a:spcPts val="0"/>
                        </a:spcBef>
                        <a:spcAft>
                          <a:spcPts val="0"/>
                        </a:spcAft>
                      </a:pPr>
                      <a:r>
                        <a:rPr lang="en-US" sz="1100">
                          <a:effectLst/>
                        </a:rPr>
                        <a:t>% of POD Budget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gridSpan="3">
                  <a:txBody>
                    <a:bodyPr/>
                    <a:lstStyle/>
                    <a:p>
                      <a:pPr marL="0" marR="0" algn="ctr">
                        <a:lnSpc>
                          <a:spcPct val="107000"/>
                        </a:lnSpc>
                        <a:spcBef>
                          <a:spcPts val="0"/>
                        </a:spcBef>
                        <a:spcAft>
                          <a:spcPts val="0"/>
                        </a:spcAft>
                      </a:pPr>
                      <a:r>
                        <a:rPr lang="en-US" sz="1100" dirty="0">
                          <a:effectLst/>
                        </a:rPr>
                        <a:t>1-Person Household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100">
                          <a:effectLst/>
                        </a:rPr>
                        <a:t>2-Person Household</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189621"/>
                  </a:ext>
                </a:extLst>
              </a:tr>
              <a:tr h="593212">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100">
                          <a:effectLst/>
                        </a:rPr>
                        <a:t>Monthly Assist. Max.</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Monthly Assist. Range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Annual Max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Monthly </a:t>
                      </a:r>
                      <a:br>
                        <a:rPr lang="en-US" sz="1200">
                          <a:effectLst/>
                        </a:rPr>
                      </a:br>
                      <a:r>
                        <a:rPr lang="en-US" sz="1100">
                          <a:effectLst/>
                        </a:rPr>
                        <a:t>Assist. </a:t>
                      </a:r>
                      <a:br>
                        <a:rPr lang="en-US" sz="1200">
                          <a:effectLst/>
                        </a:rPr>
                      </a:br>
                      <a:r>
                        <a:rPr lang="en-US" sz="1100">
                          <a:effectLst/>
                        </a:rPr>
                        <a:t>Max.</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Monthly Assist. Range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Annual Max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67717242"/>
                  </a:ext>
                </a:extLst>
              </a:tr>
              <a:tr h="305037">
                <a:tc>
                  <a:txBody>
                    <a:bodyPr/>
                    <a:lstStyle/>
                    <a:p>
                      <a:pPr marL="0" marR="0" algn="ctr">
                        <a:lnSpc>
                          <a:spcPct val="107000"/>
                        </a:lnSpc>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$250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$1-250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dirty="0">
                          <a:effectLst/>
                        </a:rPr>
                        <a:t>$3,000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$438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$1-438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$5,256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54495130"/>
                  </a:ext>
                </a:extLst>
              </a:tr>
              <a:tr h="305037">
                <a:tc>
                  <a:txBody>
                    <a:bodyPr/>
                    <a:lstStyle/>
                    <a:p>
                      <a:pPr marL="0" marR="0" algn="ctr">
                        <a:lnSpc>
                          <a:spcPct val="107000"/>
                        </a:lnSpc>
                        <a:spcBef>
                          <a:spcPts val="0"/>
                        </a:spcBef>
                        <a:spcAft>
                          <a:spcPts val="0"/>
                        </a:spcAft>
                      </a:pPr>
                      <a:r>
                        <a:rPr lang="en-US" sz="1100">
                          <a:effectLst/>
                        </a:rPr>
                        <a:t>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$500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$251-500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$6,000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$875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$439-875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$10,500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806076"/>
                  </a:ext>
                </a:extLst>
              </a:tr>
              <a:tr h="340558">
                <a:tc>
                  <a:txBody>
                    <a:bodyPr/>
                    <a:lstStyle/>
                    <a:p>
                      <a:pPr marL="0" marR="0" algn="ctr">
                        <a:lnSpc>
                          <a:spcPct val="107000"/>
                        </a:lnSpc>
                        <a:spcBef>
                          <a:spcPts val="0"/>
                        </a:spcBef>
                        <a:spcAft>
                          <a:spcPts val="0"/>
                        </a:spcAft>
                      </a:pPr>
                      <a:r>
                        <a:rPr lang="en-US" sz="1100">
                          <a:effectLst/>
                        </a:rPr>
                        <a:t>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$700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dirty="0">
                          <a:effectLst/>
                        </a:rPr>
                        <a:t>$501-700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dirty="0">
                          <a:effectLst/>
                        </a:rPr>
                        <a:t>$8,400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a:effectLst/>
                        </a:rPr>
                        <a:t>$1,225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dirty="0">
                          <a:effectLst/>
                        </a:rPr>
                        <a:t>$876-1,225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dirty="0">
                          <a:effectLst/>
                        </a:rPr>
                        <a:t>$14,700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75944190"/>
                  </a:ext>
                </a:extLst>
              </a:tr>
            </a:tbl>
          </a:graphicData>
        </a:graphic>
      </p:graphicFrame>
    </p:spTree>
    <p:extLst>
      <p:ext uri="{BB962C8B-B14F-4D97-AF65-F5344CB8AC3E}">
        <p14:creationId xmlns:p14="http://schemas.microsoft.com/office/powerpoint/2010/main" val="1054996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 designed, the preserve our diversity pilot program is more timely, more cost-effective, and more humane</a:t>
            </a:r>
          </a:p>
        </p:txBody>
      </p:sp>
      <p:sp>
        <p:nvSpPr>
          <p:cNvPr id="3" name="Text Placeholder 2"/>
          <p:cNvSpPr>
            <a:spLocks noGrp="1"/>
          </p:cNvSpPr>
          <p:nvPr>
            <p:ph type="body" idx="1"/>
          </p:nvPr>
        </p:nvSpPr>
        <p:spPr/>
        <p:txBody>
          <a:bodyPr/>
          <a:lstStyle/>
          <a:p>
            <a:r>
              <a:rPr lang="en-US" dirty="0"/>
              <a:t>POD II (households assisted)</a:t>
            </a:r>
          </a:p>
        </p:txBody>
      </p:sp>
      <p:sp>
        <p:nvSpPr>
          <p:cNvPr id="4" name="Content Placeholder 3"/>
          <p:cNvSpPr>
            <a:spLocks noGrp="1"/>
          </p:cNvSpPr>
          <p:nvPr>
            <p:ph sz="half" idx="2"/>
          </p:nvPr>
        </p:nvSpPr>
        <p:spPr/>
        <p:txBody>
          <a:bodyPr/>
          <a:lstStyle/>
          <a:p>
            <a:r>
              <a:rPr lang="en-US" dirty="0"/>
              <a:t>Year 1		248-434+</a:t>
            </a:r>
          </a:p>
          <a:p>
            <a:r>
              <a:rPr lang="en-US" dirty="0"/>
              <a:t>Year 5		248-434+</a:t>
            </a:r>
          </a:p>
          <a:p>
            <a:r>
              <a:rPr lang="en-US" dirty="0"/>
              <a:t>Year 10	248-434+</a:t>
            </a:r>
          </a:p>
          <a:p>
            <a:r>
              <a:rPr lang="en-US" dirty="0"/>
              <a:t>Year 15	248-434+</a:t>
            </a:r>
          </a:p>
          <a:p>
            <a:r>
              <a:rPr lang="en-US" dirty="0"/>
              <a:t>Year 20	248-434+</a:t>
            </a:r>
          </a:p>
          <a:p>
            <a:r>
              <a:rPr lang="en-US" dirty="0"/>
              <a:t>Year 25	248-434+</a:t>
            </a:r>
          </a:p>
        </p:txBody>
      </p:sp>
      <p:sp>
        <p:nvSpPr>
          <p:cNvPr id="5" name="Text Placeholder 4"/>
          <p:cNvSpPr>
            <a:spLocks noGrp="1"/>
          </p:cNvSpPr>
          <p:nvPr>
            <p:ph type="body" sz="quarter" idx="3"/>
          </p:nvPr>
        </p:nvSpPr>
        <p:spPr/>
        <p:txBody>
          <a:bodyPr/>
          <a:lstStyle/>
          <a:p>
            <a:r>
              <a:rPr lang="en-US" dirty="0"/>
              <a:t>New Construction (households assisted)</a:t>
            </a:r>
          </a:p>
        </p:txBody>
      </p:sp>
      <p:sp>
        <p:nvSpPr>
          <p:cNvPr id="6" name="Content Placeholder 5"/>
          <p:cNvSpPr>
            <a:spLocks noGrp="1"/>
          </p:cNvSpPr>
          <p:nvPr>
            <p:ph sz="quarter" idx="4"/>
          </p:nvPr>
        </p:nvSpPr>
        <p:spPr/>
        <p:txBody>
          <a:bodyPr/>
          <a:lstStyle/>
          <a:p>
            <a:r>
              <a:rPr lang="en-US" dirty="0"/>
              <a:t>Year 1		  3</a:t>
            </a:r>
          </a:p>
          <a:p>
            <a:r>
              <a:rPr lang="en-US" dirty="0"/>
              <a:t>Year 5		16</a:t>
            </a:r>
          </a:p>
          <a:p>
            <a:r>
              <a:rPr lang="en-US" dirty="0"/>
              <a:t>Year 10	33</a:t>
            </a:r>
          </a:p>
          <a:p>
            <a:r>
              <a:rPr lang="en-US" dirty="0"/>
              <a:t>Year 15	49</a:t>
            </a:r>
          </a:p>
          <a:p>
            <a:r>
              <a:rPr lang="en-US" dirty="0"/>
              <a:t>Year 20	65</a:t>
            </a:r>
          </a:p>
          <a:p>
            <a:r>
              <a:rPr lang="en-US" dirty="0"/>
              <a:t>Year 25	82</a:t>
            </a:r>
          </a:p>
        </p:txBody>
      </p:sp>
    </p:spTree>
    <p:extLst>
      <p:ext uri="{BB962C8B-B14F-4D97-AF65-F5344CB8AC3E}">
        <p14:creationId xmlns:p14="http://schemas.microsoft.com/office/powerpoint/2010/main" val="2909602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 from Santa Monica Seascape (local publication) on Senior Praise of POD (Preserving Our Diversity) Pilot Program.  Link to publication is: https://www.smgov.net/uploadedFiles/Departments/CMO/CommGovRel/Seascape%20Jun%20July%202018-Interactive.pdf"/>
          <p:cNvPicPr>
            <a:picLocks noChangeAspect="1"/>
          </p:cNvPicPr>
          <p:nvPr/>
        </p:nvPicPr>
        <p:blipFill>
          <a:blip r:embed="rId2"/>
          <a:stretch>
            <a:fillRect/>
          </a:stretch>
        </p:blipFill>
        <p:spPr>
          <a:xfrm>
            <a:off x="2385753" y="540327"/>
            <a:ext cx="6608618" cy="6209608"/>
          </a:xfrm>
          <a:prstGeom prst="rect">
            <a:avLst/>
          </a:prstGeom>
        </p:spPr>
      </p:pic>
      <p:sp>
        <p:nvSpPr>
          <p:cNvPr id="3" name="Title 2">
            <a:extLst>
              <a:ext uri="{FF2B5EF4-FFF2-40B4-BE49-F238E27FC236}">
                <a16:creationId xmlns:a16="http://schemas.microsoft.com/office/drawing/2014/main" id="{3198BEDA-A863-4C09-B457-A5347B930AC1}"/>
              </a:ext>
            </a:extLst>
          </p:cNvPr>
          <p:cNvSpPr>
            <a:spLocks noGrp="1"/>
          </p:cNvSpPr>
          <p:nvPr>
            <p:ph type="title" idx="4294967295"/>
          </p:nvPr>
        </p:nvSpPr>
        <p:spPr>
          <a:xfrm>
            <a:off x="581192" y="-1189554"/>
            <a:ext cx="11029616" cy="1189554"/>
          </a:xfrm>
        </p:spPr>
        <p:txBody>
          <a:bodyPr vert="horz" lIns="91440" tIns="45720" rIns="91440" bIns="45720" rtlCol="0" anchor="b">
            <a:normAutofit/>
          </a:bodyPr>
          <a:lstStyle/>
          <a:p>
            <a:r>
              <a:rPr lang="en-US" dirty="0"/>
              <a:t>Article from the Santa Monica Seascape (local publication)</a:t>
            </a:r>
          </a:p>
        </p:txBody>
      </p:sp>
    </p:spTree>
    <p:extLst>
      <p:ext uri="{BB962C8B-B14F-4D97-AF65-F5344CB8AC3E}">
        <p14:creationId xmlns:p14="http://schemas.microsoft.com/office/powerpoint/2010/main" val="311448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1986742"/>
            <a:ext cx="11029615" cy="2554675"/>
          </a:xfrm>
        </p:spPr>
        <p:txBody>
          <a:bodyPr>
            <a:normAutofit/>
          </a:bodyPr>
          <a:lstStyle/>
          <a:p>
            <a:r>
              <a:rPr lang="en-US" sz="3200" dirty="0"/>
              <a:t>A </a:t>
            </a:r>
            <a:r>
              <a:rPr lang="en-US" sz="3200" dirty="0" err="1"/>
              <a:t>PRESENTation</a:t>
            </a:r>
            <a:r>
              <a:rPr lang="en-US" sz="3200" dirty="0"/>
              <a:t> BY MICHAEL SOLOFF, </a:t>
            </a:r>
            <a:br>
              <a:rPr lang="en-US" sz="3200" dirty="0"/>
            </a:br>
            <a:r>
              <a:rPr lang="en-US" sz="3200" dirty="0"/>
              <a:t>CHAIR OF THE SANTA MONICA HOUSING COMMISSION,</a:t>
            </a:r>
            <a:br>
              <a:rPr lang="en-US" sz="3200" dirty="0"/>
            </a:br>
            <a:r>
              <a:rPr lang="en-US" sz="3200" dirty="0"/>
              <a:t>to the California commission on aging</a:t>
            </a:r>
          </a:p>
        </p:txBody>
      </p:sp>
      <p:sp>
        <p:nvSpPr>
          <p:cNvPr id="3" name="Text Placeholder 2"/>
          <p:cNvSpPr>
            <a:spLocks noGrp="1"/>
          </p:cNvSpPr>
          <p:nvPr>
            <p:ph type="body" idx="1"/>
          </p:nvPr>
        </p:nvSpPr>
        <p:spPr/>
        <p:txBody>
          <a:bodyPr>
            <a:normAutofit fontScale="47500" lnSpcReduction="20000"/>
          </a:bodyPr>
          <a:lstStyle/>
          <a:p>
            <a:endParaRPr lang="en-US" dirty="0"/>
          </a:p>
          <a:p>
            <a:r>
              <a:rPr lang="en-US" sz="3800" dirty="0"/>
              <a:t>November 19, 2019</a:t>
            </a:r>
          </a:p>
        </p:txBody>
      </p:sp>
    </p:spTree>
    <p:extLst>
      <p:ext uri="{BB962C8B-B14F-4D97-AF65-F5344CB8AC3E}">
        <p14:creationId xmlns:p14="http://schemas.microsoft.com/office/powerpoint/2010/main" val="2524972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Challenges to successful implementation:  </a:t>
            </a:r>
            <a:br>
              <a:rPr lang="en-US" dirty="0"/>
            </a:br>
            <a:r>
              <a:rPr lang="en-US" dirty="0"/>
              <a:t>funding, funding, funding</a:t>
            </a:r>
          </a:p>
        </p:txBody>
      </p:sp>
      <p:sp>
        <p:nvSpPr>
          <p:cNvPr id="3" name="Content Placeholder 2"/>
          <p:cNvSpPr>
            <a:spLocks noGrp="1"/>
          </p:cNvSpPr>
          <p:nvPr>
            <p:ph idx="1"/>
          </p:nvPr>
        </p:nvSpPr>
        <p:spPr>
          <a:xfrm>
            <a:off x="581192" y="2003368"/>
            <a:ext cx="11029615" cy="4738254"/>
          </a:xfrm>
        </p:spPr>
        <p:txBody>
          <a:bodyPr>
            <a:normAutofit/>
          </a:bodyPr>
          <a:lstStyle/>
          <a:p>
            <a:r>
              <a:rPr lang="en-US" sz="2400" dirty="0"/>
              <a:t>Prior to the elimination by the State of Redevelopment during the Great Recession, Santa Monica spent $16 million per year in RDA funds on affordable housing.</a:t>
            </a:r>
          </a:p>
          <a:p>
            <a:pPr lvl="1"/>
            <a:r>
              <a:rPr lang="en-US" sz="2200" dirty="0"/>
              <a:t>The same per capita expenditure for affordable housing statewide would exceed $6 billion annually.</a:t>
            </a:r>
          </a:p>
          <a:p>
            <a:r>
              <a:rPr lang="en-US" sz="2400" dirty="0"/>
              <a:t>$8 million per year was restored locally when Santa Monica voters passed Measures GS &amp; GSH in 2016, raising the local sales tax and advising that they wanted half of the funds raised </a:t>
            </a:r>
            <a:r>
              <a:rPr lang="en-US" sz="2400" dirty="0">
                <a:solidFill>
                  <a:schemeClr val="tx1"/>
                </a:solidFill>
              </a:rPr>
              <a:t>(i.e., $8 million) </a:t>
            </a:r>
            <a:r>
              <a:rPr lang="en-US" sz="2400" dirty="0"/>
              <a:t>to be spent on affordable housing.</a:t>
            </a:r>
          </a:p>
          <a:p>
            <a:pPr lvl="1"/>
            <a:r>
              <a:rPr lang="en-US" sz="2200" dirty="0"/>
              <a:t>The affordable housing portion of the GS and GSH campaign heavily emphasized the potential to use the increased general revenues to fund a senior rent-subsidy program.</a:t>
            </a:r>
          </a:p>
          <a:p>
            <a:pPr lvl="1"/>
            <a:r>
              <a:rPr lang="en-US" sz="2200" dirty="0"/>
              <a:t>The general sales tax increase passed with 62+ percent of the vote, and the advisory measure passed with 70+ percent. </a:t>
            </a:r>
          </a:p>
          <a:p>
            <a:pPr lvl="1"/>
            <a:endParaRPr lang="en-US" dirty="0"/>
          </a:p>
        </p:txBody>
      </p:sp>
    </p:spTree>
    <p:extLst>
      <p:ext uri="{BB962C8B-B14F-4D97-AF65-F5344CB8AC3E}">
        <p14:creationId xmlns:p14="http://schemas.microsoft.com/office/powerpoint/2010/main" val="3294596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Challenges to successful implementation:  </a:t>
            </a:r>
            <a:br>
              <a:rPr lang="en-US" dirty="0"/>
            </a:br>
            <a:r>
              <a:rPr lang="en-US" dirty="0"/>
              <a:t>funding, funding, funding</a:t>
            </a:r>
          </a:p>
        </p:txBody>
      </p:sp>
      <p:pic>
        <p:nvPicPr>
          <p:cNvPr id="5" name="Content Placeholder 4" descr="Ad to Vote Yes on Santa Monica Measures GS &amp; GSH. Shows older adults talking outside during walk."/>
          <p:cNvPicPr>
            <a:picLocks noGrp="1" noChangeAspect="1"/>
          </p:cNvPicPr>
          <p:nvPr>
            <p:ph sz="half" idx="1"/>
          </p:nvPr>
        </p:nvPicPr>
        <p:blipFill>
          <a:blip r:embed="rId2"/>
          <a:stretch>
            <a:fillRect/>
          </a:stretch>
        </p:blipFill>
        <p:spPr>
          <a:xfrm>
            <a:off x="1596044" y="1944082"/>
            <a:ext cx="3665912" cy="4697787"/>
          </a:xfrm>
          <a:prstGeom prst="rect">
            <a:avLst/>
          </a:prstGeom>
        </p:spPr>
      </p:pic>
      <p:pic>
        <p:nvPicPr>
          <p:cNvPr id="6" name="Content Placeholder 5" descr="Ad to Vote Yes on Santa Monica Measures GS &amp; GSH.  Shows older couple pulling suitcases on sidewalk appearing to be low-income and near becoming homeless."/>
          <p:cNvPicPr>
            <a:picLocks noGrp="1" noChangeAspect="1"/>
          </p:cNvPicPr>
          <p:nvPr>
            <p:ph sz="half" idx="2"/>
          </p:nvPr>
        </p:nvPicPr>
        <p:blipFill>
          <a:blip r:embed="rId3"/>
          <a:stretch>
            <a:fillRect/>
          </a:stretch>
        </p:blipFill>
        <p:spPr>
          <a:xfrm>
            <a:off x="6217920" y="1944081"/>
            <a:ext cx="3575077" cy="4697787"/>
          </a:xfrm>
          <a:prstGeom prst="rect">
            <a:avLst/>
          </a:prstGeom>
        </p:spPr>
      </p:pic>
    </p:spTree>
    <p:extLst>
      <p:ext uri="{BB962C8B-B14F-4D97-AF65-F5344CB8AC3E}">
        <p14:creationId xmlns:p14="http://schemas.microsoft.com/office/powerpoint/2010/main" val="3919886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Challenges to successful implementation:  </a:t>
            </a:r>
            <a:br>
              <a:rPr lang="en-US" dirty="0"/>
            </a:br>
            <a:r>
              <a:rPr lang="en-US" dirty="0"/>
              <a:t>funding, funding, funding</a:t>
            </a:r>
          </a:p>
        </p:txBody>
      </p:sp>
      <p:sp>
        <p:nvSpPr>
          <p:cNvPr id="3" name="Content Placeholder 2"/>
          <p:cNvSpPr>
            <a:spLocks noGrp="1"/>
          </p:cNvSpPr>
          <p:nvPr>
            <p:ph idx="1"/>
          </p:nvPr>
        </p:nvSpPr>
        <p:spPr>
          <a:xfrm>
            <a:off x="581192" y="1878676"/>
            <a:ext cx="11029615" cy="4862946"/>
          </a:xfrm>
        </p:spPr>
        <p:txBody>
          <a:bodyPr>
            <a:normAutofit/>
          </a:bodyPr>
          <a:lstStyle/>
          <a:p>
            <a:r>
              <a:rPr lang="en-US" sz="2600" dirty="0"/>
              <a:t>But local revenue measures are not a satisfactory substitute for renewed Statewide funding.</a:t>
            </a:r>
          </a:p>
          <a:p>
            <a:pPr lvl="1"/>
            <a:r>
              <a:rPr lang="en-US" sz="2600" dirty="0"/>
              <a:t>The housing affordability crisis among low-income senior Californians is a matter of statewide concern.</a:t>
            </a:r>
          </a:p>
          <a:p>
            <a:pPr lvl="1"/>
            <a:r>
              <a:rPr lang="en-US" sz="2600" dirty="0"/>
              <a:t>State rhetoric regarding the severity of the housing affordability crisis must be matched by State commitment of resources.</a:t>
            </a:r>
          </a:p>
          <a:p>
            <a:pPr lvl="1"/>
            <a:r>
              <a:rPr lang="en-US" sz="2600" dirty="0"/>
              <a:t>The State must recognize the preservation of low-income seniors’ existing housing (and not the building new senior affordable housing alone) is a key part of the solution. </a:t>
            </a:r>
          </a:p>
          <a:p>
            <a:pPr lvl="1"/>
            <a:endParaRPr lang="en-US" dirty="0"/>
          </a:p>
        </p:txBody>
      </p:sp>
    </p:spTree>
    <p:extLst>
      <p:ext uri="{BB962C8B-B14F-4D97-AF65-F5344CB8AC3E}">
        <p14:creationId xmlns:p14="http://schemas.microsoft.com/office/powerpoint/2010/main" val="2577801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Challenges to successful implementation: </a:t>
            </a:r>
            <a:br>
              <a:rPr lang="en-US" dirty="0"/>
            </a:br>
            <a:r>
              <a:rPr lang="en-US" dirty="0"/>
              <a:t>preserving PARTICIPANT eligibility for other benefit programs</a:t>
            </a:r>
          </a:p>
        </p:txBody>
      </p:sp>
      <p:sp>
        <p:nvSpPr>
          <p:cNvPr id="3" name="Content Placeholder 2"/>
          <p:cNvSpPr>
            <a:spLocks noGrp="1"/>
          </p:cNvSpPr>
          <p:nvPr>
            <p:ph idx="1"/>
          </p:nvPr>
        </p:nvSpPr>
        <p:spPr>
          <a:xfrm>
            <a:off x="581192" y="1715955"/>
            <a:ext cx="11029615" cy="5067229"/>
          </a:xfrm>
        </p:spPr>
        <p:txBody>
          <a:bodyPr>
            <a:normAutofit fontScale="85000" lnSpcReduction="10000"/>
          </a:bodyPr>
          <a:lstStyle/>
          <a:p>
            <a:pPr lvl="1"/>
            <a:r>
              <a:rPr lang="en-US" sz="2400" dirty="0"/>
              <a:t>After review, the Social Security Administration determined that the POD program rent subsidy would not impact the recipient’s eligibility for Supplemental Security Income so long as the subsidy is paid to the recipient (rather than paid to the landlord).</a:t>
            </a:r>
          </a:p>
          <a:p>
            <a:pPr lvl="1"/>
            <a:r>
              <a:rPr lang="en-US" sz="2400" dirty="0"/>
              <a:t>After review, the Department of Public Social Services determined that the POD program rent subsidy would not impact the recipient’s eligibility for </a:t>
            </a:r>
            <a:r>
              <a:rPr lang="en-US" sz="2400" dirty="0" err="1"/>
              <a:t>Medi</a:t>
            </a:r>
            <a:r>
              <a:rPr lang="en-US" sz="2400" dirty="0"/>
              <a:t>-Cal so long as the subsidy is paid directly to the recipient and does not exceed the total monthly rent.</a:t>
            </a:r>
          </a:p>
          <a:p>
            <a:pPr lvl="1"/>
            <a:r>
              <a:rPr lang="en-US" sz="2400" dirty="0"/>
              <a:t>However, DPSS also determined that the POD program rent subsidy would count as income for purposes of determining eligibility for Cal-Fresh unless the subsidy is paid directly to the landlord.</a:t>
            </a:r>
          </a:p>
          <a:p>
            <a:pPr lvl="1"/>
            <a:r>
              <a:rPr lang="en-US" sz="2400" dirty="0"/>
              <a:t>Given the greater importance of </a:t>
            </a:r>
            <a:r>
              <a:rPr lang="en-US" sz="2400" dirty="0" err="1"/>
              <a:t>Medi</a:t>
            </a:r>
            <a:r>
              <a:rPr lang="en-US" sz="2400" dirty="0"/>
              <a:t>-Cal (as well as SSI) in comparison to Cal-Fresh, POD II will pay all rent subsidy payments directly to the participant in an amount that does not exceed the total monthly rent.</a:t>
            </a:r>
          </a:p>
          <a:p>
            <a:pPr lvl="2"/>
            <a:r>
              <a:rPr lang="en-US" sz="2400" dirty="0"/>
              <a:t>City staff is exploring whether there is some other structure that would leave unimpaired SSI, </a:t>
            </a:r>
            <a:r>
              <a:rPr lang="en-US" sz="2400" dirty="0" err="1"/>
              <a:t>Medi</a:t>
            </a:r>
            <a:r>
              <a:rPr lang="en-US" sz="2400" dirty="0"/>
              <a:t>-Cal and Cal-Fresh eligibility.  </a:t>
            </a:r>
          </a:p>
          <a:p>
            <a:pPr lvl="2"/>
            <a:r>
              <a:rPr lang="en-US" sz="2400" dirty="0"/>
              <a:t>Absent such a structure or a change in governing federal regulations, the Cal-Fresh benefits of PODII applicants will not count as income when determining eligibility and subsidy levels.</a:t>
            </a:r>
          </a:p>
        </p:txBody>
      </p:sp>
    </p:spTree>
    <p:extLst>
      <p:ext uri="{BB962C8B-B14F-4D97-AF65-F5344CB8AC3E}">
        <p14:creationId xmlns:p14="http://schemas.microsoft.com/office/powerpoint/2010/main" val="381931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THE “PRESERVE OUR DIVERSITY” (“POD”) PILOT PROGRAM</a:t>
            </a:r>
          </a:p>
        </p:txBody>
      </p:sp>
      <p:sp>
        <p:nvSpPr>
          <p:cNvPr id="3" name="Content Placeholder 2"/>
          <p:cNvSpPr>
            <a:spLocks noGrp="1"/>
          </p:cNvSpPr>
          <p:nvPr>
            <p:ph idx="1"/>
          </p:nvPr>
        </p:nvSpPr>
        <p:spPr>
          <a:xfrm>
            <a:off x="581192" y="2180496"/>
            <a:ext cx="11029615" cy="4236929"/>
          </a:xfrm>
        </p:spPr>
        <p:txBody>
          <a:bodyPr>
            <a:noAutofit/>
          </a:bodyPr>
          <a:lstStyle/>
          <a:p>
            <a:r>
              <a:rPr lang="en-US" sz="2400" dirty="0"/>
              <a:t>The “Preserve Our Diversity” program is a pilot rent subsidy program funded by the City of Santa Monica out of its affordable housing trust fund.  The current budget for the program is $2 million per year.</a:t>
            </a:r>
          </a:p>
          <a:p>
            <a:r>
              <a:rPr lang="en-US" sz="2400" dirty="0"/>
              <a:t>The purpose of the program is to assist lower income Santa Monica seniors to remain in their long-time rent-controlled homes with dignity.</a:t>
            </a:r>
          </a:p>
          <a:p>
            <a:r>
              <a:rPr lang="en-US" sz="2400" dirty="0"/>
              <a:t>To accomplish this goal, the POD program pays a subsidy to each participating senior household equal to the amount required to assure that the household has enough income remaining after rent to meet the UCLA Elder Index basic-needs budget for the City of Los Angeles (which surrounds Santa Monica on three sides).</a:t>
            </a:r>
          </a:p>
          <a:p>
            <a:r>
              <a:rPr lang="en-US" sz="2400" dirty="0"/>
              <a:t>The program is open to seniors (1) who are age 65 or older, (2) whose household income is either “extremely low” or “very low” per HUD/HCD, and (3) who have lived in their current rent-controlled apartment since January 1, 2000. </a:t>
            </a:r>
          </a:p>
        </p:txBody>
      </p:sp>
    </p:spTree>
    <p:extLst>
      <p:ext uri="{BB962C8B-B14F-4D97-AF65-F5344CB8AC3E}">
        <p14:creationId xmlns:p14="http://schemas.microsoft.com/office/powerpoint/2010/main" val="321351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HISTORY AND CURRENT STATUS OF THE </a:t>
            </a:r>
            <a:br>
              <a:rPr lang="en-US" dirty="0"/>
            </a:br>
            <a:r>
              <a:rPr lang="en-US" dirty="0"/>
              <a:t>“PRESERVE OUR DIVERSITY” (“POD”) PILOT PROGRAM</a:t>
            </a:r>
          </a:p>
        </p:txBody>
      </p:sp>
      <p:sp>
        <p:nvSpPr>
          <p:cNvPr id="3" name="Content Placeholder 2"/>
          <p:cNvSpPr>
            <a:spLocks noGrp="1"/>
          </p:cNvSpPr>
          <p:nvPr>
            <p:ph idx="1"/>
          </p:nvPr>
        </p:nvSpPr>
        <p:spPr/>
        <p:txBody>
          <a:bodyPr/>
          <a:lstStyle/>
          <a:p>
            <a:r>
              <a:rPr lang="en-US" b="1" dirty="0"/>
              <a:t>Dec. 2015</a:t>
            </a:r>
            <a:r>
              <a:rPr lang="en-US" dirty="0"/>
              <a:t>	:	Housing Commission recommends that City Council authorize a rent-subsidy pilot program.</a:t>
            </a:r>
          </a:p>
          <a:p>
            <a:r>
              <a:rPr lang="en-US" b="1" dirty="0"/>
              <a:t>Nov. 2016:</a:t>
            </a:r>
            <a:r>
              <a:rPr lang="en-US" dirty="0"/>
              <a:t>	Santa Monica voters pass sales tax increase and recommend a portion of monies raised fund affordable housing programs.</a:t>
            </a:r>
          </a:p>
          <a:p>
            <a:r>
              <a:rPr lang="en-US" b="1" dirty="0"/>
              <a:t>July 2017:		</a:t>
            </a:r>
            <a:r>
              <a:rPr lang="en-US" dirty="0"/>
              <a:t>City Council authorizes launch of $300,000 per year “Preserve Our Diversity” pilot (“POD I”). </a:t>
            </a:r>
          </a:p>
          <a:p>
            <a:r>
              <a:rPr lang="en-US" b="1" dirty="0"/>
              <a:t>Aug. 2019:	</a:t>
            </a:r>
            <a:r>
              <a:rPr lang="en-US" dirty="0"/>
              <a:t>City Council authorizes launch of $2 million per year “Preserve Our Diversity” pilot (“POD II”). </a:t>
            </a:r>
          </a:p>
          <a:p>
            <a:r>
              <a:rPr lang="en-US" b="1" dirty="0"/>
              <a:t>Present:</a:t>
            </a:r>
            <a:r>
              <a:rPr lang="en-US" dirty="0"/>
              <a:t>		Robust outreach campaign to encourage all eligible senior households to apply. </a:t>
            </a:r>
          </a:p>
          <a:p>
            <a:r>
              <a:rPr lang="en-US" b="1" dirty="0"/>
              <a:t>Jan. 2020:</a:t>
            </a:r>
            <a:r>
              <a:rPr lang="en-US" dirty="0"/>
              <a:t>		Begin POD II screening and enrollment process.</a:t>
            </a:r>
            <a:endParaRPr lang="en-US" b="1" dirty="0"/>
          </a:p>
        </p:txBody>
      </p:sp>
    </p:spTree>
    <p:extLst>
      <p:ext uri="{BB962C8B-B14F-4D97-AF65-F5344CB8AC3E}">
        <p14:creationId xmlns:p14="http://schemas.microsoft.com/office/powerpoint/2010/main" val="336907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RATIONALE FOR SANTA MONICA’S</a:t>
            </a:r>
            <a:br>
              <a:rPr lang="en-US" dirty="0"/>
            </a:br>
            <a:r>
              <a:rPr lang="en-US" dirty="0"/>
              <a:t>  rent subsidy / basic income program </a:t>
            </a:r>
          </a:p>
        </p:txBody>
      </p:sp>
      <p:sp>
        <p:nvSpPr>
          <p:cNvPr id="3" name="Content Placeholder 2"/>
          <p:cNvSpPr>
            <a:spLocks noGrp="1"/>
          </p:cNvSpPr>
          <p:nvPr>
            <p:ph idx="1"/>
          </p:nvPr>
        </p:nvSpPr>
        <p:spPr/>
        <p:txBody>
          <a:bodyPr>
            <a:normAutofit/>
          </a:bodyPr>
          <a:lstStyle/>
          <a:p>
            <a:pPr>
              <a:spcAft>
                <a:spcPts val="1200"/>
              </a:spcAft>
            </a:pPr>
            <a:r>
              <a:rPr lang="en-US" sz="2400" dirty="0"/>
              <a:t>The vast majority of Santa Monica’s (and California’s) extremely low income households pay more than 50% of their meager incomes for rent and utilities.</a:t>
            </a:r>
          </a:p>
          <a:p>
            <a:pPr>
              <a:spcAft>
                <a:spcPts val="1200"/>
              </a:spcAft>
            </a:pPr>
            <a:r>
              <a:rPr lang="en-US" sz="2400" dirty="0"/>
              <a:t>These severely rent-burdened households lack adequate after-rent income to pay for the minimum necessities of life.  These households also are at serious risk of displacement at best, and of homelessness at worst</a:t>
            </a:r>
          </a:p>
          <a:p>
            <a:pPr>
              <a:spcAft>
                <a:spcPts val="1200"/>
              </a:spcAft>
            </a:pPr>
            <a:r>
              <a:rPr lang="en-US" sz="2400" dirty="0"/>
              <a:t>It is more timely, more cost-effective and more humane to provide cash assistance to these households so they can remain in their long-term rent-controlled homes with dignity than it is to create new affordable housing units for them to occupy. </a:t>
            </a:r>
          </a:p>
        </p:txBody>
      </p:sp>
    </p:spTree>
    <p:extLst>
      <p:ext uri="{BB962C8B-B14F-4D97-AF65-F5344CB8AC3E}">
        <p14:creationId xmlns:p14="http://schemas.microsoft.com/office/powerpoint/2010/main" val="1836028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2019 </a:t>
            </a:r>
            <a:r>
              <a:rPr lang="en-US" dirty="0" err="1"/>
              <a:t>HUd</a:t>
            </a:r>
            <a:r>
              <a:rPr lang="en-US" dirty="0"/>
              <a:t> / HCD ONE-PERSON AND TWO-PERSON HOUSEHOLD Income limits BY CATEGORY for </a:t>
            </a:r>
            <a:r>
              <a:rPr lang="en-US" dirty="0" err="1"/>
              <a:t>los</a:t>
            </a:r>
            <a:r>
              <a:rPr lang="en-US" dirty="0"/>
              <a:t> </a:t>
            </a:r>
            <a:r>
              <a:rPr lang="en-US" dirty="0" err="1"/>
              <a:t>angeles</a:t>
            </a:r>
            <a:r>
              <a:rPr lang="en-US" dirty="0"/>
              <a:t> county</a:t>
            </a:r>
          </a:p>
        </p:txBody>
      </p:sp>
      <p:pic>
        <p:nvPicPr>
          <p:cNvPr id="4" name="Content Placeholder 3" descr="Chart of 2019 HUD/HCD one-person and two-person household income limits by category for Los Angeles County.Los Angeles County Are median Income; $73,100. Extremely Low 21950/25050; Very Low Income 36550/41800; Low Income 58450/66800; Median Income 51150/58500; Moderate Income 61400/70150.&#10;"/>
          <p:cNvPicPr>
            <a:picLocks noGrp="1" noChangeAspect="1"/>
          </p:cNvPicPr>
          <p:nvPr>
            <p:ph idx="1"/>
          </p:nvPr>
        </p:nvPicPr>
        <p:blipFill>
          <a:blip r:embed="rId2"/>
          <a:stretch>
            <a:fillRect/>
          </a:stretch>
        </p:blipFill>
        <p:spPr>
          <a:xfrm>
            <a:off x="2560320" y="2552008"/>
            <a:ext cx="5701568" cy="2030316"/>
          </a:xfrm>
          <a:prstGeom prst="rect">
            <a:avLst/>
          </a:prstGeom>
        </p:spPr>
      </p:pic>
    </p:spTree>
    <p:extLst>
      <p:ext uri="{BB962C8B-B14F-4D97-AF65-F5344CB8AC3E}">
        <p14:creationId xmlns:p14="http://schemas.microsoft.com/office/powerpoint/2010/main" val="107965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there IS A SEVERE housing affordability crisis </a:t>
            </a:r>
            <a:br>
              <a:rPr lang="en-US" dirty="0"/>
            </a:br>
            <a:r>
              <a:rPr lang="en-US" dirty="0"/>
              <a:t>for low income SANTA </a:t>
            </a:r>
            <a:r>
              <a:rPr lang="en-US" dirty="0" err="1"/>
              <a:t>MONICans</a:t>
            </a:r>
            <a:endParaRPr lang="en-US" dirty="0"/>
          </a:p>
        </p:txBody>
      </p:sp>
      <p:graphicFrame>
        <p:nvGraphicFramePr>
          <p:cNvPr id="4" name="Table 3">
            <a:extLst>
              <a:ext uri="{FF2B5EF4-FFF2-40B4-BE49-F238E27FC236}">
                <a16:creationId xmlns:a16="http://schemas.microsoft.com/office/drawing/2014/main" id="{66BC4D22-052C-4D7F-8FFF-45BA20A0B174}"/>
              </a:ext>
            </a:extLst>
          </p:cNvPr>
          <p:cNvGraphicFramePr>
            <a:graphicFrameLocks noGrp="1"/>
          </p:cNvGraphicFramePr>
          <p:nvPr>
            <p:extLst>
              <p:ext uri="{D42A27DB-BD31-4B8C-83A1-F6EECF244321}">
                <p14:modId xmlns:p14="http://schemas.microsoft.com/office/powerpoint/2010/main" val="2443742285"/>
              </p:ext>
            </p:extLst>
          </p:nvPr>
        </p:nvGraphicFramePr>
        <p:xfrm>
          <a:off x="1191260" y="2495549"/>
          <a:ext cx="9219911" cy="3247063"/>
        </p:xfrm>
        <a:graphic>
          <a:graphicData uri="http://schemas.openxmlformats.org/drawingml/2006/table">
            <a:tbl>
              <a:tblPr firstRow="1"/>
              <a:tblGrid>
                <a:gridCol w="4961447">
                  <a:extLst>
                    <a:ext uri="{9D8B030D-6E8A-4147-A177-3AD203B41FA5}">
                      <a16:colId xmlns:a16="http://schemas.microsoft.com/office/drawing/2014/main" val="2396234281"/>
                    </a:ext>
                  </a:extLst>
                </a:gridCol>
                <a:gridCol w="1419488">
                  <a:extLst>
                    <a:ext uri="{9D8B030D-6E8A-4147-A177-3AD203B41FA5}">
                      <a16:colId xmlns:a16="http://schemas.microsoft.com/office/drawing/2014/main" val="3370384666"/>
                    </a:ext>
                  </a:extLst>
                </a:gridCol>
                <a:gridCol w="1419488">
                  <a:extLst>
                    <a:ext uri="{9D8B030D-6E8A-4147-A177-3AD203B41FA5}">
                      <a16:colId xmlns:a16="http://schemas.microsoft.com/office/drawing/2014/main" val="1848874966"/>
                    </a:ext>
                  </a:extLst>
                </a:gridCol>
                <a:gridCol w="1419488">
                  <a:extLst>
                    <a:ext uri="{9D8B030D-6E8A-4147-A177-3AD203B41FA5}">
                      <a16:colId xmlns:a16="http://schemas.microsoft.com/office/drawing/2014/main" val="699033878"/>
                    </a:ext>
                  </a:extLst>
                </a:gridCol>
              </a:tblGrid>
              <a:tr h="509646">
                <a:tc>
                  <a:txBody>
                    <a:bodyPr/>
                    <a:lstStyle/>
                    <a:p>
                      <a:pPr algn="l" fontAlgn="ctr"/>
                      <a:r>
                        <a:rPr lang="en-US" sz="1600" b="0" i="0" u="none" strike="noStrike">
                          <a:solidFill>
                            <a:srgbClr val="000000"/>
                          </a:solidFill>
                          <a:effectLst/>
                          <a:latin typeface="Arial" panose="020B0604020202020204" pitchFamily="34" charset="0"/>
                        </a:rPr>
                        <a:t>Income by Cost Burden (Renters only)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FBB3"/>
                    </a:solidFill>
                  </a:tcPr>
                </a:tc>
                <a:tc>
                  <a:txBody>
                    <a:bodyPr/>
                    <a:lstStyle/>
                    <a:p>
                      <a:pPr algn="r" fontAlgn="ctr"/>
                      <a:r>
                        <a:rPr lang="en-US" sz="1600" b="0" i="0" u="none" strike="noStrike">
                          <a:solidFill>
                            <a:srgbClr val="000000"/>
                          </a:solidFill>
                          <a:effectLst/>
                          <a:latin typeface="Arial" panose="020B0604020202020204" pitchFamily="34" charset="0"/>
                        </a:rPr>
                        <a:t>Cost burden</a:t>
                      </a:r>
                      <a:br>
                        <a:rPr lang="en-US" sz="1600" b="0" i="0" u="none" strike="noStrike">
                          <a:solidFill>
                            <a:srgbClr val="000000"/>
                          </a:solidFill>
                          <a:effectLst/>
                          <a:latin typeface="Arial" panose="020B0604020202020204" pitchFamily="34" charset="0"/>
                        </a:rPr>
                      </a:br>
                      <a:r>
                        <a:rPr lang="en-US" sz="1600" b="0" i="0" u="none" strike="noStrike">
                          <a:solidFill>
                            <a:srgbClr val="000000"/>
                          </a:solidFill>
                          <a:effectLst/>
                          <a:latin typeface="Arial" panose="020B0604020202020204" pitchFamily="34" charset="0"/>
                        </a:rPr>
                        <a:t>&gt;30%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FBB3"/>
                    </a:solidFill>
                  </a:tcPr>
                </a:tc>
                <a:tc>
                  <a:txBody>
                    <a:bodyPr/>
                    <a:lstStyle/>
                    <a:p>
                      <a:pPr algn="r" fontAlgn="ctr"/>
                      <a:r>
                        <a:rPr lang="en-US" sz="1600" b="0" i="0" u="none" strike="noStrike">
                          <a:solidFill>
                            <a:srgbClr val="000000"/>
                          </a:solidFill>
                          <a:effectLst/>
                          <a:latin typeface="Arial" panose="020B0604020202020204" pitchFamily="34" charset="0"/>
                        </a:rPr>
                        <a:t>Cost burden</a:t>
                      </a:r>
                      <a:br>
                        <a:rPr lang="en-US" sz="1600" b="0" i="0" u="none" strike="noStrike">
                          <a:solidFill>
                            <a:srgbClr val="000000"/>
                          </a:solidFill>
                          <a:effectLst/>
                          <a:latin typeface="Arial" panose="020B0604020202020204" pitchFamily="34" charset="0"/>
                        </a:rPr>
                      </a:br>
                      <a:r>
                        <a:rPr lang="en-US" sz="1600" b="0" i="0" u="none" strike="noStrike">
                          <a:solidFill>
                            <a:srgbClr val="000000"/>
                          </a:solidFill>
                          <a:effectLs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FBB3"/>
                    </a:solidFill>
                  </a:tcPr>
                </a:tc>
                <a:tc>
                  <a:txBody>
                    <a:bodyPr/>
                    <a:lstStyle/>
                    <a:p>
                      <a:pPr algn="r" fontAlgn="ctr"/>
                      <a:r>
                        <a:rPr lang="en-US" sz="1600" b="0" i="0" u="none" strike="noStrike">
                          <a:solidFill>
                            <a:srgbClr val="000000"/>
                          </a:solidFill>
                          <a:effectLst/>
                          <a:latin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FBB3"/>
                    </a:solidFill>
                  </a:tcPr>
                </a:tc>
                <a:extLst>
                  <a:ext uri="{0D108BD9-81ED-4DB2-BD59-A6C34878D82A}">
                    <a16:rowId xmlns:a16="http://schemas.microsoft.com/office/drawing/2014/main" val="762550770"/>
                  </a:ext>
                </a:extLst>
              </a:tr>
              <a:tr h="377516">
                <a:tc>
                  <a:txBody>
                    <a:bodyPr/>
                    <a:lstStyle/>
                    <a:p>
                      <a:pPr algn="l" fontAlgn="ctr"/>
                      <a:r>
                        <a:rPr lang="en-US" sz="1600" b="0" i="0" u="none" strike="noStrike">
                          <a:solidFill>
                            <a:srgbClr val="000000"/>
                          </a:solidFill>
                          <a:effectLst/>
                          <a:latin typeface="Arial" panose="020B0604020202020204" pitchFamily="34" charset="0"/>
                        </a:rPr>
                        <a:t>Household Income less-than or= 30% HAMFI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5,240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4,410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9,650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529743"/>
                  </a:ext>
                </a:extLst>
              </a:tr>
              <a:tr h="492657">
                <a:tc>
                  <a:txBody>
                    <a:bodyPr/>
                    <a:lstStyle/>
                    <a:p>
                      <a:pPr algn="l" fontAlgn="ctr"/>
                      <a:r>
                        <a:rPr lang="en-US" sz="1600" b="0" i="0" u="none" strike="noStrike">
                          <a:solidFill>
                            <a:srgbClr val="000000"/>
                          </a:solidFill>
                          <a:effectLst/>
                          <a:latin typeface="Arial" panose="020B0604020202020204" pitchFamily="34" charset="0"/>
                        </a:rPr>
                        <a:t>Household Income &gt;30% to less-than or = 50% HAMFI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2,810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1,880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4,690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268667"/>
                  </a:ext>
                </a:extLst>
              </a:tr>
              <a:tr h="492657">
                <a:tc>
                  <a:txBody>
                    <a:bodyPr/>
                    <a:lstStyle/>
                    <a:p>
                      <a:pPr algn="l" fontAlgn="ctr"/>
                      <a:r>
                        <a:rPr lang="en-US" sz="1600" b="0" i="0" u="none" strike="noStrike">
                          <a:solidFill>
                            <a:srgbClr val="000000"/>
                          </a:solidFill>
                          <a:effectLst/>
                          <a:latin typeface="Arial" panose="020B0604020202020204" pitchFamily="34" charset="0"/>
                        </a:rPr>
                        <a:t>Household Income &gt;50% to less-than or = 80% HAMFI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3,060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1,085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4,145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769414"/>
                  </a:ext>
                </a:extLst>
              </a:tr>
              <a:tr h="492850">
                <a:tc>
                  <a:txBody>
                    <a:bodyPr/>
                    <a:lstStyle/>
                    <a:p>
                      <a:pPr algn="l" fontAlgn="ctr"/>
                      <a:r>
                        <a:rPr lang="en-US" sz="1600" b="0" i="0" u="none" strike="noStrike">
                          <a:solidFill>
                            <a:srgbClr val="000000"/>
                          </a:solidFill>
                          <a:effectLst/>
                          <a:latin typeface="Arial" panose="020B0604020202020204" pitchFamily="34" charset="0"/>
                        </a:rPr>
                        <a:t>Household Income &gt;80% to less-than or = 100% HAMFI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1,745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170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1,915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657334"/>
                  </a:ext>
                </a:extLst>
              </a:tr>
              <a:tr h="490770">
                <a:tc>
                  <a:txBody>
                    <a:bodyPr/>
                    <a:lstStyle/>
                    <a:p>
                      <a:pPr algn="l" fontAlgn="ctr"/>
                      <a:r>
                        <a:rPr lang="en-US" sz="1600" b="0" i="0" u="none" strike="noStrike">
                          <a:solidFill>
                            <a:srgbClr val="000000"/>
                          </a:solidFill>
                          <a:effectLst/>
                          <a:latin typeface="Arial" panose="020B0604020202020204" pitchFamily="34" charset="0"/>
                        </a:rPr>
                        <a:t>Hosehold Income &gt;100% HAMFI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2,210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225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2,435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3508258"/>
                  </a:ext>
                </a:extLst>
              </a:tr>
              <a:tr h="377516">
                <a:tc>
                  <a:txBody>
                    <a:bodyPr/>
                    <a:lstStyle/>
                    <a:p>
                      <a:pPr algn="l" fontAlgn="ctr"/>
                      <a:r>
                        <a:rPr lang="en-US" sz="1600" b="0" i="0" u="none" strike="noStrike">
                          <a:solidFill>
                            <a:srgbClr val="000000"/>
                          </a:solidFill>
                          <a:effectLst/>
                          <a:latin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15,065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Arial" panose="020B0604020202020204" pitchFamily="34" charset="0"/>
                        </a:rPr>
                        <a:t>            7,770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Arial" panose="020B0604020202020204" pitchFamily="34" charset="0"/>
                        </a:rPr>
                        <a:t>          22,835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0133684"/>
                  </a:ext>
                </a:extLst>
              </a:tr>
            </a:tbl>
          </a:graphicData>
        </a:graphic>
      </p:graphicFrame>
    </p:spTree>
    <p:extLst>
      <p:ext uri="{BB962C8B-B14F-4D97-AF65-F5344CB8AC3E}">
        <p14:creationId xmlns:p14="http://schemas.microsoft.com/office/powerpoint/2010/main" val="2767742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the SAME SEVERE housing affordability crisis </a:t>
            </a:r>
            <a:br>
              <a:rPr lang="en-US" dirty="0"/>
            </a:br>
            <a:r>
              <a:rPr lang="en-US" dirty="0"/>
              <a:t>EXISTS for ALL low income Californians </a:t>
            </a:r>
            <a:endParaRPr lang="en-US" sz="2000" cap="small" dirty="0"/>
          </a:p>
        </p:txBody>
      </p:sp>
      <p:pic>
        <p:nvPicPr>
          <p:cNvPr id="4" name="Content Placeholder 3" descr="Chart of California's Renter Households Experiencing Severe Rent Burden, total renter households paying more than 50% of income toward housing costs.&#10;Extremely Low-Income/Below Poverty Line Households 1,080,429; Very Low-Income Households 389,854; Low0Income Households 190,662; Moderate-Income Households 31,344; and Above-Moderate Income Households 17,761."/>
          <p:cNvPicPr>
            <a:picLocks noGrp="1" noChangeAspect="1"/>
          </p:cNvPicPr>
          <p:nvPr>
            <p:ph idx="1"/>
          </p:nvPr>
        </p:nvPicPr>
        <p:blipFill>
          <a:blip r:embed="rId3"/>
          <a:stretch>
            <a:fillRect/>
          </a:stretch>
        </p:blipFill>
        <p:spPr>
          <a:xfrm>
            <a:off x="1130530" y="1803862"/>
            <a:ext cx="9227127" cy="4713315"/>
          </a:xfrm>
          <a:prstGeom prst="rect">
            <a:avLst/>
          </a:prstGeom>
        </p:spPr>
      </p:pic>
    </p:spTree>
    <p:extLst>
      <p:ext uri="{BB962C8B-B14F-4D97-AF65-F5344CB8AC3E}">
        <p14:creationId xmlns:p14="http://schemas.microsoft.com/office/powerpoint/2010/main" val="4096989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SAME SEVERE housing affordability crisis </a:t>
            </a:r>
            <a:br>
              <a:rPr lang="en-US" dirty="0"/>
            </a:br>
            <a:r>
              <a:rPr lang="en-US" dirty="0"/>
              <a:t>EXISTS for ALL LOW income Californians </a:t>
            </a:r>
            <a:r>
              <a:rPr lang="en-US" cap="none" dirty="0"/>
              <a:t>(</a:t>
            </a:r>
            <a:r>
              <a:rPr lang="en-US" sz="2000" cap="small" dirty="0"/>
              <a:t>CONT</a:t>
            </a:r>
            <a:r>
              <a:rPr lang="en-US" cap="none" dirty="0"/>
              <a:t>)</a:t>
            </a:r>
          </a:p>
        </p:txBody>
      </p:sp>
      <p:sp>
        <p:nvSpPr>
          <p:cNvPr id="5" name="TextBox 4">
            <a:extLst>
              <a:ext uri="{FF2B5EF4-FFF2-40B4-BE49-F238E27FC236}">
                <a16:creationId xmlns:a16="http://schemas.microsoft.com/office/drawing/2014/main" id="{52C8CCE5-FBC0-491A-9AF3-B25CD1B02D91}"/>
              </a:ext>
            </a:extLst>
          </p:cNvPr>
          <p:cNvSpPr txBox="1"/>
          <p:nvPr/>
        </p:nvSpPr>
        <p:spPr>
          <a:xfrm>
            <a:off x="2280702" y="1834818"/>
            <a:ext cx="7620000" cy="584775"/>
          </a:xfrm>
          <a:prstGeom prst="rect">
            <a:avLst/>
          </a:prstGeom>
          <a:noFill/>
        </p:spPr>
        <p:txBody>
          <a:bodyPr wrap="square" rtlCol="0">
            <a:spAutoFit/>
          </a:bodyPr>
          <a:lstStyle/>
          <a:p>
            <a:pPr algn="ctr"/>
            <a:r>
              <a:rPr lang="en-US" sz="1600" dirty="0"/>
              <a:t>Table 1.2</a:t>
            </a:r>
          </a:p>
          <a:p>
            <a:pPr algn="ctr"/>
            <a:r>
              <a:rPr lang="en-US" sz="1600" dirty="0"/>
              <a:t>Percentage of California’s Renter Households Experiencing Rent Burden by Income</a:t>
            </a:r>
          </a:p>
        </p:txBody>
      </p:sp>
      <p:graphicFrame>
        <p:nvGraphicFramePr>
          <p:cNvPr id="7" name="Table 6">
            <a:extLst>
              <a:ext uri="{FF2B5EF4-FFF2-40B4-BE49-F238E27FC236}">
                <a16:creationId xmlns:a16="http://schemas.microsoft.com/office/drawing/2014/main" id="{B4920E21-52FE-4C99-BC31-8B1F6BBF32E1}"/>
              </a:ext>
            </a:extLst>
          </p:cNvPr>
          <p:cNvGraphicFramePr>
            <a:graphicFrameLocks noGrp="1"/>
          </p:cNvGraphicFramePr>
          <p:nvPr>
            <p:extLst>
              <p:ext uri="{D42A27DB-BD31-4B8C-83A1-F6EECF244321}">
                <p14:modId xmlns:p14="http://schemas.microsoft.com/office/powerpoint/2010/main" val="891418582"/>
              </p:ext>
            </p:extLst>
          </p:nvPr>
        </p:nvGraphicFramePr>
        <p:xfrm>
          <a:off x="2291299" y="2536420"/>
          <a:ext cx="7620001" cy="4057031"/>
        </p:xfrm>
        <a:graphic>
          <a:graphicData uri="http://schemas.openxmlformats.org/drawingml/2006/table">
            <a:tbl>
              <a:tblPr firstRow="1"/>
              <a:tblGrid>
                <a:gridCol w="2829783">
                  <a:extLst>
                    <a:ext uri="{9D8B030D-6E8A-4147-A177-3AD203B41FA5}">
                      <a16:colId xmlns:a16="http://schemas.microsoft.com/office/drawing/2014/main" val="3572399031"/>
                    </a:ext>
                  </a:extLst>
                </a:gridCol>
                <a:gridCol w="1421931">
                  <a:extLst>
                    <a:ext uri="{9D8B030D-6E8A-4147-A177-3AD203B41FA5}">
                      <a16:colId xmlns:a16="http://schemas.microsoft.com/office/drawing/2014/main" val="4014253670"/>
                    </a:ext>
                  </a:extLst>
                </a:gridCol>
                <a:gridCol w="1594393">
                  <a:extLst>
                    <a:ext uri="{9D8B030D-6E8A-4147-A177-3AD203B41FA5}">
                      <a16:colId xmlns:a16="http://schemas.microsoft.com/office/drawing/2014/main" val="2924568306"/>
                    </a:ext>
                  </a:extLst>
                </a:gridCol>
                <a:gridCol w="1773894">
                  <a:extLst>
                    <a:ext uri="{9D8B030D-6E8A-4147-A177-3AD203B41FA5}">
                      <a16:colId xmlns:a16="http://schemas.microsoft.com/office/drawing/2014/main" val="754428265"/>
                    </a:ext>
                  </a:extLst>
                </a:gridCol>
              </a:tblGrid>
              <a:tr h="708916">
                <a:tc>
                  <a:txBody>
                    <a:bodyPr/>
                    <a:lstStyle/>
                    <a:p>
                      <a:pPr algn="l" fontAlgn="ctr"/>
                      <a:r>
                        <a:rPr lang="en-US" sz="1200" b="1" i="0" u="none" strike="noStrike" dirty="0">
                          <a:solidFill>
                            <a:srgbClr val="FFFFFF"/>
                          </a:solidFill>
                          <a:effectLst/>
                          <a:latin typeface="Arial" panose="020B0604020202020204" pitchFamily="34" charset="0"/>
                        </a:rPr>
                        <a:t>Income</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solidFill>
                      <a:srgbClr val="02A4CA"/>
                    </a:solidFill>
                  </a:tcPr>
                </a:tc>
                <a:tc>
                  <a:txBody>
                    <a:bodyPr/>
                    <a:lstStyle/>
                    <a:p>
                      <a:pPr algn="l" fontAlgn="ctr"/>
                      <a:r>
                        <a:rPr lang="en-US" sz="1200" b="1" i="0" u="none" strike="noStrike" dirty="0">
                          <a:solidFill>
                            <a:srgbClr val="FFFFFF"/>
                          </a:solidFill>
                          <a:effectLst/>
                          <a:latin typeface="Arial" panose="020B0604020202020204" pitchFamily="34" charset="0"/>
                        </a:rPr>
                        <a:t> Total Renter</a:t>
                      </a:r>
                      <a:br>
                        <a:rPr lang="en-US" sz="1200" b="1" i="0" u="none" strike="noStrike" dirty="0">
                          <a:solidFill>
                            <a:srgbClr val="FFFFFF"/>
                          </a:solidFill>
                          <a:effectLst/>
                          <a:latin typeface="Arial" panose="020B0604020202020204" pitchFamily="34" charset="0"/>
                        </a:rPr>
                      </a:br>
                      <a:r>
                        <a:rPr lang="en-US" sz="1200" b="1" i="0" u="none" strike="noStrike" dirty="0">
                          <a:solidFill>
                            <a:srgbClr val="FFFFFF"/>
                          </a:solidFill>
                          <a:effectLst/>
                          <a:latin typeface="Arial" panose="020B0604020202020204" pitchFamily="34" charset="0"/>
                        </a:rPr>
                        <a:t> Households </a:t>
                      </a:r>
                      <a:br>
                        <a:rPr lang="en-US" sz="1200" b="1" i="0" u="none" strike="noStrike" dirty="0">
                          <a:solidFill>
                            <a:srgbClr val="FFFFFF"/>
                          </a:solidFill>
                          <a:effectLst/>
                          <a:latin typeface="Arial" panose="020B0604020202020204" pitchFamily="34" charset="0"/>
                        </a:rPr>
                      </a:br>
                      <a:r>
                        <a:rPr lang="en-US" sz="1200" b="1" i="0" u="none" strike="noStrike" dirty="0">
                          <a:solidFill>
                            <a:srgbClr val="FFFFFF"/>
                          </a:solidFill>
                          <a:effectLst/>
                          <a:latin typeface="Arial" panose="020B0604020202020204" pitchFamily="34" charset="0"/>
                        </a:rPr>
                        <a:t> (million)</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solidFill>
                      <a:srgbClr val="02A4CA"/>
                    </a:solidFill>
                  </a:tcPr>
                </a:tc>
                <a:tc>
                  <a:txBody>
                    <a:bodyPr/>
                    <a:lstStyle/>
                    <a:p>
                      <a:pPr algn="l" fontAlgn="ctr"/>
                      <a:r>
                        <a:rPr lang="en-US" sz="1200" b="1" i="0" u="none" strike="noStrike" dirty="0">
                          <a:solidFill>
                            <a:srgbClr val="FFFFFF"/>
                          </a:solidFill>
                          <a:effectLst/>
                          <a:latin typeface="Arial" panose="020B0604020202020204" pitchFamily="34" charset="0"/>
                        </a:rPr>
                        <a:t> % Rent Burdened</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solidFill>
                      <a:srgbClr val="02A4CA"/>
                    </a:solidFill>
                  </a:tcPr>
                </a:tc>
                <a:tc>
                  <a:txBody>
                    <a:bodyPr/>
                    <a:lstStyle/>
                    <a:p>
                      <a:pPr algn="l" fontAlgn="ctr"/>
                      <a:r>
                        <a:rPr lang="en-US" sz="1200" b="1" i="0" u="none" strike="noStrike">
                          <a:solidFill>
                            <a:srgbClr val="FFFFFF"/>
                          </a:solidFill>
                          <a:effectLst/>
                          <a:latin typeface="Arial" panose="020B0604020202020204" pitchFamily="34" charset="0"/>
                        </a:rPr>
                        <a:t> % Severely Rent</a:t>
                      </a:r>
                      <a:br>
                        <a:rPr lang="en-US" sz="1200" b="1" i="0" u="none" strike="noStrike">
                          <a:solidFill>
                            <a:srgbClr val="FFFFFF"/>
                          </a:solidFill>
                          <a:effectLst/>
                          <a:latin typeface="Arial" panose="020B0604020202020204" pitchFamily="34" charset="0"/>
                        </a:rPr>
                      </a:br>
                      <a:r>
                        <a:rPr lang="en-US" sz="1200" b="1" i="0" u="none" strike="noStrike">
                          <a:solidFill>
                            <a:srgbClr val="FFFFFF"/>
                          </a:solidFill>
                          <a:effectLst/>
                          <a:latin typeface="Arial" panose="020B0604020202020204" pitchFamily="34" charset="0"/>
                        </a:rPr>
                        <a:t> Burdened</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solidFill>
                      <a:srgbClr val="02A4CA"/>
                    </a:solidFill>
                  </a:tcPr>
                </a:tc>
                <a:extLst>
                  <a:ext uri="{0D108BD9-81ED-4DB2-BD59-A6C34878D82A}">
                    <a16:rowId xmlns:a16="http://schemas.microsoft.com/office/drawing/2014/main" val="2611545004"/>
                  </a:ext>
                </a:extLst>
              </a:tr>
              <a:tr h="529858">
                <a:tc>
                  <a:txBody>
                    <a:bodyPr/>
                    <a:lstStyle/>
                    <a:p>
                      <a:pPr algn="l" fontAlgn="b"/>
                      <a:r>
                        <a:rPr lang="en-US" sz="1200" b="1" i="0" u="none" strike="noStrike" dirty="0">
                          <a:solidFill>
                            <a:srgbClr val="000000"/>
                          </a:solidFill>
                          <a:effectLst/>
                          <a:latin typeface="Arial" panose="020B0604020202020204" pitchFamily="34" charset="0"/>
                        </a:rPr>
                        <a:t>Extremely Low-Income or Below Poverty Line</a:t>
                      </a:r>
                    </a:p>
                  </a:txBody>
                  <a:tcPr marL="9149" marR="9149" marT="9149" marB="0" anchor="b">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1.41</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90.2%</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76.9%</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extLst>
                  <a:ext uri="{0D108BD9-81ED-4DB2-BD59-A6C34878D82A}">
                    <a16:rowId xmlns:a16="http://schemas.microsoft.com/office/drawing/2014/main" val="1169464206"/>
                  </a:ext>
                </a:extLst>
              </a:tr>
              <a:tr h="270564">
                <a:tc>
                  <a:txBody>
                    <a:bodyPr/>
                    <a:lstStyle/>
                    <a:p>
                      <a:pPr algn="l" fontAlgn="b"/>
                      <a:r>
                        <a:rPr lang="en-US" sz="1200" b="1" i="0" u="none" strike="noStrike">
                          <a:solidFill>
                            <a:srgbClr val="000000"/>
                          </a:solidFill>
                          <a:effectLst/>
                          <a:latin typeface="Arial" panose="020B0604020202020204" pitchFamily="34" charset="0"/>
                        </a:rPr>
                        <a:t>Very Low-Income</a:t>
                      </a:r>
                    </a:p>
                  </a:txBody>
                  <a:tcPr marL="9149" marR="9149" marT="9149" marB="0" anchor="b">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0.82</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85.4%</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Arial" panose="020B0604020202020204" pitchFamily="34" charset="0"/>
                        </a:rPr>
                        <a:t>47.4%</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extLst>
                  <a:ext uri="{0D108BD9-81ED-4DB2-BD59-A6C34878D82A}">
                    <a16:rowId xmlns:a16="http://schemas.microsoft.com/office/drawing/2014/main" val="3455744100"/>
                  </a:ext>
                </a:extLst>
              </a:tr>
              <a:tr h="270564">
                <a:tc>
                  <a:txBody>
                    <a:bodyPr/>
                    <a:lstStyle/>
                    <a:p>
                      <a:pPr algn="l" fontAlgn="b"/>
                      <a:r>
                        <a:rPr lang="en-US" sz="1200" b="1" i="0" u="none" strike="noStrike">
                          <a:solidFill>
                            <a:srgbClr val="000000"/>
                          </a:solidFill>
                          <a:effectLst/>
                          <a:latin typeface="Arial" panose="020B0604020202020204" pitchFamily="34" charset="0"/>
                        </a:rPr>
                        <a:t>Low-Income</a:t>
                      </a:r>
                    </a:p>
                  </a:txBody>
                  <a:tcPr marL="9149" marR="9149" marT="9149" marB="0" anchor="b">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1.13</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64.6%</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16.9%</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extLst>
                  <a:ext uri="{0D108BD9-81ED-4DB2-BD59-A6C34878D82A}">
                    <a16:rowId xmlns:a16="http://schemas.microsoft.com/office/drawing/2014/main" val="2694643173"/>
                  </a:ext>
                </a:extLst>
              </a:tr>
              <a:tr h="744055">
                <a:tc>
                  <a:txBody>
                    <a:bodyPr/>
                    <a:lstStyle/>
                    <a:p>
                      <a:pPr algn="l" fontAlgn="b"/>
                      <a:r>
                        <a:rPr lang="en-US" sz="1200" b="1" i="0" u="none" strike="noStrike">
                          <a:solidFill>
                            <a:srgbClr val="000000"/>
                          </a:solidFill>
                          <a:effectLst/>
                          <a:latin typeface="Arial" panose="020B0604020202020204" pitchFamily="34" charset="0"/>
                        </a:rPr>
                        <a:t>All Lower-Income Renter Households (80% AMI and below) Subtotal of above</a:t>
                      </a:r>
                    </a:p>
                  </a:txBody>
                  <a:tcPr marL="9149" marR="9149" marT="9149" marB="0" anchor="b">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solidFill>
                      <a:srgbClr val="05C8DD"/>
                    </a:solidFill>
                  </a:tcPr>
                </a:tc>
                <a:tc>
                  <a:txBody>
                    <a:bodyPr/>
                    <a:lstStyle/>
                    <a:p>
                      <a:pPr algn="l" fontAlgn="ctr"/>
                      <a:r>
                        <a:rPr lang="en-US" sz="1200" b="1" i="0" u="none" strike="noStrike">
                          <a:solidFill>
                            <a:srgbClr val="000000"/>
                          </a:solidFill>
                          <a:effectLst/>
                          <a:latin typeface="Arial" panose="020B0604020202020204" pitchFamily="34" charset="0"/>
                        </a:rPr>
                        <a:t>3.36</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solidFill>
                      <a:srgbClr val="05C8DD"/>
                    </a:solidFill>
                  </a:tcPr>
                </a:tc>
                <a:tc>
                  <a:txBody>
                    <a:bodyPr/>
                    <a:lstStyle/>
                    <a:p>
                      <a:pPr algn="l" fontAlgn="ctr"/>
                      <a:r>
                        <a:rPr lang="en-US" sz="1200" b="1" i="0" u="none" strike="noStrike">
                          <a:solidFill>
                            <a:srgbClr val="000000"/>
                          </a:solidFill>
                          <a:effectLst/>
                          <a:latin typeface="Arial" panose="020B0604020202020204" pitchFamily="34" charset="0"/>
                        </a:rPr>
                        <a:t>80.4%</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solidFill>
                      <a:srgbClr val="05C8DD"/>
                    </a:solidFill>
                  </a:tcPr>
                </a:tc>
                <a:tc>
                  <a:txBody>
                    <a:bodyPr/>
                    <a:lstStyle/>
                    <a:p>
                      <a:pPr algn="l" fontAlgn="ctr"/>
                      <a:r>
                        <a:rPr lang="en-US" sz="1200" b="1" i="0" u="none" strike="noStrike">
                          <a:solidFill>
                            <a:srgbClr val="000000"/>
                          </a:solidFill>
                          <a:effectLst/>
                          <a:latin typeface="Arial" panose="020B0604020202020204" pitchFamily="34" charset="0"/>
                        </a:rPr>
                        <a:t>49.5%</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solidFill>
                      <a:srgbClr val="05C8DD"/>
                    </a:solidFill>
                  </a:tcPr>
                </a:tc>
                <a:extLst>
                  <a:ext uri="{0D108BD9-81ED-4DB2-BD59-A6C34878D82A}">
                    <a16:rowId xmlns:a16="http://schemas.microsoft.com/office/drawing/2014/main" val="144012611"/>
                  </a:ext>
                </a:extLst>
              </a:tr>
              <a:tr h="270564">
                <a:tc>
                  <a:txBody>
                    <a:bodyPr/>
                    <a:lstStyle/>
                    <a:p>
                      <a:pPr algn="l" fontAlgn="b"/>
                      <a:r>
                        <a:rPr lang="en-US" sz="1200" b="1" i="0" u="none" strike="noStrike">
                          <a:solidFill>
                            <a:srgbClr val="000000"/>
                          </a:solidFill>
                          <a:effectLst/>
                          <a:latin typeface="Arial" panose="020B0604020202020204" pitchFamily="34" charset="0"/>
                        </a:rPr>
                        <a:t>Moderate-Income</a:t>
                      </a:r>
                    </a:p>
                  </a:txBody>
                  <a:tcPr marL="9149" marR="9149" marT="9149" marB="0" anchor="b">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0.59</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41.5%</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5.3%</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extLst>
                  <a:ext uri="{0D108BD9-81ED-4DB2-BD59-A6C34878D82A}">
                    <a16:rowId xmlns:a16="http://schemas.microsoft.com/office/drawing/2014/main" val="899318328"/>
                  </a:ext>
                </a:extLst>
              </a:tr>
              <a:tr h="270564">
                <a:tc>
                  <a:txBody>
                    <a:bodyPr/>
                    <a:lstStyle/>
                    <a:p>
                      <a:pPr algn="l" fontAlgn="b"/>
                      <a:r>
                        <a:rPr lang="en-US" sz="1200" b="1" i="0" u="none" strike="noStrike">
                          <a:solidFill>
                            <a:srgbClr val="000000"/>
                          </a:solidFill>
                          <a:effectLst/>
                          <a:latin typeface="Arial" panose="020B0604020202020204" pitchFamily="34" charset="0"/>
                        </a:rPr>
                        <a:t>Above Moderate0Income</a:t>
                      </a:r>
                    </a:p>
                  </a:txBody>
                  <a:tcPr marL="9149" marR="9149" marT="9149" marB="0" anchor="b">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2.03</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12.0%</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0.9%</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extLst>
                  <a:ext uri="{0D108BD9-81ED-4DB2-BD59-A6C34878D82A}">
                    <a16:rowId xmlns:a16="http://schemas.microsoft.com/office/drawing/2014/main" val="2671658932"/>
                  </a:ext>
                </a:extLst>
              </a:tr>
              <a:tr h="270564">
                <a:tc>
                  <a:txBody>
                    <a:bodyPr/>
                    <a:lstStyle/>
                    <a:p>
                      <a:pPr algn="l" fontAlgn="b"/>
                      <a:r>
                        <a:rPr lang="en-US" sz="1200" b="1" i="0" u="none" strike="noStrike">
                          <a:solidFill>
                            <a:srgbClr val="000000"/>
                          </a:solidFill>
                          <a:effectLst/>
                          <a:latin typeface="Arial" panose="020B0604020202020204" pitchFamily="34" charset="0"/>
                        </a:rPr>
                        <a:t>All Renter Households total</a:t>
                      </a:r>
                    </a:p>
                  </a:txBody>
                  <a:tcPr marL="9149" marR="9149" marT="9149" marB="0" anchor="b">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5.97</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53.4%</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Arial" panose="020B0604020202020204" pitchFamily="34" charset="0"/>
                        </a:rPr>
                        <a:t>28.7%</a:t>
                      </a:r>
                    </a:p>
                  </a:txBody>
                  <a:tcPr marL="9149" marR="9149" marT="9149" marB="0" anchor="ctr">
                    <a:lnL w="12700" cap="flat" cmpd="sng" algn="ctr">
                      <a:solidFill>
                        <a:srgbClr val="02BCE8"/>
                      </a:solidFill>
                      <a:prstDash val="solid"/>
                      <a:round/>
                      <a:headEnd type="none" w="med" len="med"/>
                      <a:tailEnd type="none" w="med" len="med"/>
                    </a:lnL>
                    <a:lnR w="12700" cap="flat" cmpd="sng" algn="ctr">
                      <a:solidFill>
                        <a:srgbClr val="02BCE8"/>
                      </a:solidFill>
                      <a:prstDash val="solid"/>
                      <a:round/>
                      <a:headEnd type="none" w="med" len="med"/>
                      <a:tailEnd type="none" w="med" len="med"/>
                    </a:lnR>
                    <a:lnT w="12700" cap="flat" cmpd="sng" algn="ctr">
                      <a:solidFill>
                        <a:srgbClr val="02BCE8"/>
                      </a:solidFill>
                      <a:prstDash val="solid"/>
                      <a:round/>
                      <a:headEnd type="none" w="med" len="med"/>
                      <a:tailEnd type="none" w="med" len="med"/>
                    </a:lnT>
                    <a:lnB w="12700" cap="flat" cmpd="sng" algn="ctr">
                      <a:solidFill>
                        <a:srgbClr val="02BCE8"/>
                      </a:solidFill>
                      <a:prstDash val="solid"/>
                      <a:round/>
                      <a:headEnd type="none" w="med" len="med"/>
                      <a:tailEnd type="none" w="med" len="med"/>
                    </a:lnB>
                  </a:tcPr>
                </a:tc>
                <a:extLst>
                  <a:ext uri="{0D108BD9-81ED-4DB2-BD59-A6C34878D82A}">
                    <a16:rowId xmlns:a16="http://schemas.microsoft.com/office/drawing/2014/main" val="636876926"/>
                  </a:ext>
                </a:extLst>
              </a:tr>
              <a:tr h="236618">
                <a:tc>
                  <a:txBody>
                    <a:bodyPr/>
                    <a:lstStyle/>
                    <a:p>
                      <a:pPr algn="l" fontAlgn="b"/>
                      <a:endParaRPr lang="en-US" sz="1200" b="0" i="0" u="none" strike="noStrike">
                        <a:solidFill>
                          <a:srgbClr val="000000"/>
                        </a:solidFill>
                        <a:effectLst/>
                        <a:latin typeface="Arial" panose="020B0604020202020204" pitchFamily="34" charset="0"/>
                      </a:endParaRPr>
                    </a:p>
                  </a:txBody>
                  <a:tcPr marL="9149" marR="9149" marT="9149" marB="0" anchor="b">
                    <a:lnL>
                      <a:noFill/>
                    </a:lnL>
                    <a:lnR>
                      <a:noFill/>
                    </a:lnR>
                    <a:lnT w="12700" cap="flat" cmpd="sng" algn="ctr">
                      <a:solidFill>
                        <a:srgbClr val="02BCE8"/>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9149" marR="9149" marT="9149" marB="0" anchor="b">
                    <a:lnL>
                      <a:noFill/>
                    </a:lnL>
                    <a:lnR>
                      <a:noFill/>
                    </a:lnR>
                    <a:lnT w="12700" cap="flat" cmpd="sng" algn="ctr">
                      <a:solidFill>
                        <a:srgbClr val="02BCE8"/>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9149" marR="9149" marT="9149" marB="0" anchor="b">
                    <a:lnL>
                      <a:noFill/>
                    </a:lnL>
                    <a:lnR>
                      <a:noFill/>
                    </a:lnR>
                    <a:lnT w="12700" cap="flat" cmpd="sng" algn="ctr">
                      <a:solidFill>
                        <a:srgbClr val="02BCE8"/>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Arial" panose="020B0604020202020204" pitchFamily="34" charset="0"/>
                      </a:endParaRPr>
                    </a:p>
                  </a:txBody>
                  <a:tcPr marL="9149" marR="9149" marT="9149" marB="0" anchor="b">
                    <a:lnL>
                      <a:noFill/>
                    </a:lnL>
                    <a:lnR>
                      <a:noFill/>
                    </a:lnR>
                    <a:lnT w="12700" cap="flat" cmpd="sng" algn="ctr">
                      <a:solidFill>
                        <a:srgbClr val="02BCE8"/>
                      </a:solidFill>
                      <a:prstDash val="solid"/>
                      <a:round/>
                      <a:headEnd type="none" w="med" len="med"/>
                      <a:tailEnd type="none" w="med" len="med"/>
                    </a:lnT>
                    <a:lnB>
                      <a:noFill/>
                    </a:lnB>
                  </a:tcPr>
                </a:tc>
                <a:extLst>
                  <a:ext uri="{0D108BD9-81ED-4DB2-BD59-A6C34878D82A}">
                    <a16:rowId xmlns:a16="http://schemas.microsoft.com/office/drawing/2014/main" val="182078265"/>
                  </a:ext>
                </a:extLst>
              </a:tr>
              <a:tr h="484764">
                <a:tc gridSpan="4">
                  <a:txBody>
                    <a:bodyPr/>
                    <a:lstStyle/>
                    <a:p>
                      <a:pPr algn="l" fontAlgn="t"/>
                      <a:r>
                        <a:rPr lang="en-US" sz="1000" b="0" i="0" u="none" strike="noStrike" dirty="0">
                          <a:solidFill>
                            <a:srgbClr val="000000"/>
                          </a:solidFill>
                          <a:effectLst/>
                          <a:latin typeface="Arial" panose="020B0604020202020204" pitchFamily="34" charset="0"/>
                        </a:rPr>
                        <a:t>Source: 2017 National Low-income Housing Coalition tabulations of 2015 American Community Survey Public Use Microdata Sample (PUMS) housing file</a:t>
                      </a:r>
                    </a:p>
                  </a:txBody>
                  <a:tcPr marL="9149" marR="9149" marT="9149"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5860398"/>
                  </a:ext>
                </a:extLst>
              </a:tr>
            </a:tbl>
          </a:graphicData>
        </a:graphic>
      </p:graphicFrame>
    </p:spTree>
    <p:extLst>
      <p:ext uri="{BB962C8B-B14F-4D97-AF65-F5344CB8AC3E}">
        <p14:creationId xmlns:p14="http://schemas.microsoft.com/office/powerpoint/2010/main" val="317093753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2602</TotalTime>
  <Words>2750</Words>
  <Application>Microsoft Office PowerPoint</Application>
  <PresentationFormat>Widescreen</PresentationFormat>
  <Paragraphs>227</Paragraphs>
  <Slides>23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Narrow</vt:lpstr>
      <vt:lpstr>Calibri</vt:lpstr>
      <vt:lpstr>Gill Sans MT</vt:lpstr>
      <vt:lpstr>Times New Roman</vt:lpstr>
      <vt:lpstr>Wingdings 2</vt:lpstr>
      <vt:lpstr>Dividend</vt:lpstr>
      <vt:lpstr>“PRESERVING OUR DIVERSITY”</vt:lpstr>
      <vt:lpstr>A PRESENTation BY MICHAEL SOLOFF,  CHAIR OF THE SANTA MONICA HOUSING COMMISSION, to the California commission on aging</vt:lpstr>
      <vt:lpstr>THE “PRESERVE OUR DIVERSITY” (“POD”) PILOT PROGRAM</vt:lpstr>
      <vt:lpstr>HISTORY AND CURRENT STATUS OF THE  “PRESERVE OUR DIVERSITY” (“POD”) PILOT PROGRAM</vt:lpstr>
      <vt:lpstr>THE RATIONALE FOR SANTA MONICA’S   rent subsidy / basic income program </vt:lpstr>
      <vt:lpstr>2019 HUd / HCD ONE-PERSON AND TWO-PERSON HOUSEHOLD Income limits BY CATEGORY for los angeles county</vt:lpstr>
      <vt:lpstr>there IS A SEVERE housing affordability crisis  for low income SANTA MONICans</vt:lpstr>
      <vt:lpstr>the SAME SEVERE housing affordability crisis  EXISTS for ALL low income Californians </vt:lpstr>
      <vt:lpstr>The SAME SEVERE housing affordability crisis  EXISTS for ALL LOW income Californians (CONT)</vt:lpstr>
      <vt:lpstr>Severely rent-burdened extremely low income seniors cannot meet their other basic needs</vt:lpstr>
      <vt:lpstr>It is very expensive to Build affordable senior housing</vt:lpstr>
      <vt:lpstr>As designed, the preserve our diversity pilot program is more timely, moRE cost-effective, and more humane</vt:lpstr>
      <vt:lpstr>As designed, the preserve our diversity pilot program is more timely, moRE cost-effective, and more humane</vt:lpstr>
      <vt:lpstr>As designed, the preserve our diversity pilot program is more timely, more cost-effective, and more humane</vt:lpstr>
      <vt:lpstr>As designed, the preserve our diversity pilot program is more timely, more cost-effective, and more humane</vt:lpstr>
      <vt:lpstr>As designed, the preserve our diversity pilot program is more timely, more cost-effective, and more humane</vt:lpstr>
      <vt:lpstr>As designed, the preserve our diversity pilot program is more timely, more cost-effective, and more humane</vt:lpstr>
      <vt:lpstr>As designed, the preserve our diversity pilot program is more timely, more cost-effective, and more humane</vt:lpstr>
      <vt:lpstr>Article from the Santa Monica Seascape (local publication)</vt:lpstr>
      <vt:lpstr>Challenges to successful implementation:   funding, funding, funding</vt:lpstr>
      <vt:lpstr>Challenges to successful implementation:   funding, funding, funding</vt:lpstr>
      <vt:lpstr>Challenges to successful implementation:   funding, funding, funding</vt:lpstr>
      <vt:lpstr>Challenges to successful implementation:  preserving PARTICIPANT eligibility for other benefit programs</vt:lpstr>
    </vt:vector>
  </TitlesOfParts>
  <Company>Munger, Tolles &amp; Olson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“PRESERVING OUR DIVERSITY”</dc:title>
  <dc:creator>Soloff, Michael</dc:creator>
  <cp:lastModifiedBy>Kuroda, Dale@CCoA</cp:lastModifiedBy>
  <cp:revision>111</cp:revision>
  <dcterms:created xsi:type="dcterms:W3CDTF">2019-11-10T16:58:53Z</dcterms:created>
  <dcterms:modified xsi:type="dcterms:W3CDTF">2019-12-19T18:52:33Z</dcterms:modified>
</cp:coreProperties>
</file>